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>
        <p:scale>
          <a:sx n="130" d="100"/>
          <a:sy n="130" d="100"/>
        </p:scale>
        <p:origin x="1264" y="-23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‹N°›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‹N°›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D39CA-AD72-779C-A3A3-0330A34F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Špatně zvolený význam slova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2C11B3-6561-BE3E-DAF5-25E41168ED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faisait payer toutes ses prestations.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Musel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splatit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všechny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své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půjčky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Odnesl to za všechny dávky.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Platil všemi jeho dávkami.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Musel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platit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všechny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jeho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předplatné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Za </a:t>
            </a:r>
            <a:r>
              <a:rPr lang="fr-FR" dirty="0" err="1">
                <a:solidFill>
                  <a:srgbClr val="00B050"/>
                </a:solidFill>
              </a:rPr>
              <a:t>všechny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své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služby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chtěl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zaplatit</a:t>
            </a:r>
            <a:r>
              <a:rPr lang="fr-FR" dirty="0">
                <a:solidFill>
                  <a:srgbClr val="00B050"/>
                </a:solidFill>
              </a:rPr>
              <a:t>.</a:t>
            </a:r>
            <a:endParaRPr lang="fr-CZ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5EE5E2-109A-F08A-964B-5CFEFE011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991850" cy="38988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accumuler des ennuis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kterým je nuda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nastřádat mrzutost</a:t>
            </a:r>
            <a:endParaRPr lang="fr-FR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nahromadit nudu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nashromažďovat touhy</a:t>
            </a:r>
            <a:endParaRPr lang="fr-FR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včetně trochy nudy</a:t>
            </a:r>
          </a:p>
          <a:p>
            <a:pPr marL="0" indent="0">
              <a:buNone/>
            </a:pPr>
            <a:r>
              <a:rPr lang="cs-CZ" kern="100" dirty="0">
                <a:solidFill>
                  <a:srgbClr val="00B05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</a:t>
            </a:r>
            <a:r>
              <a:rPr lang="cs-CZ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mohl si dovolit] hromadu problémů</a:t>
            </a:r>
            <a:endParaRPr lang="fr-FR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fr-C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CFAE78-9777-5B0C-3F60-75BEDC24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33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AA606-7419-293F-5F8A-633F1C80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Problematický převod francouzské větné skladby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24A5B-24DD-00FD-7D03-7F7731F71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1821" y="2462400"/>
            <a:ext cx="3890881" cy="389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Z" dirty="0"/>
              <a:t>Connu comme il l’était devenu […]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Vím, že se stal člověkem</a:t>
            </a:r>
            <a:r>
              <a:rPr lang="fr-CZ" sz="2400" dirty="0">
                <a:solidFill>
                  <a:srgbClr val="FF000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Sám, jako by se navrátil</a:t>
            </a:r>
            <a:r>
              <a:rPr lang="fr-CZ" sz="2400" dirty="0">
                <a:solidFill>
                  <a:srgbClr val="FF000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Známý pro to co se z něho stalo</a:t>
            </a:r>
            <a:r>
              <a:rPr lang="fr-CZ" sz="2400" dirty="0">
                <a:solidFill>
                  <a:srgbClr val="FF0000"/>
                </a:solidFill>
                <a:effectLst/>
              </a:rPr>
              <a:t> </a:t>
            </a:r>
            <a:endParaRPr lang="fr-CZ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Známo, jak dopadl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Známý jako pro jeho vývoj</a:t>
            </a:r>
            <a:r>
              <a:rPr lang="fr-CZ" sz="2400" dirty="0">
                <a:solidFill>
                  <a:srgbClr val="FF0000"/>
                </a:solidFill>
                <a:effectLst/>
              </a:rPr>
              <a:t>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 tím, jak byl známý</a:t>
            </a:r>
            <a:endParaRPr lang="fr-CZ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D87517-872E-5104-0A38-C2C8EED446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c’est quand il n’aurait plus [la plateforme]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když už nebyl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je když by už neměl</a:t>
            </a:r>
            <a:endParaRPr lang="fr-FR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je když už nemá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bylo tehdy, když neměl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když neměl</a:t>
            </a:r>
            <a:endParaRPr lang="cs-CZ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kern="100" dirty="0">
                <a:solidFill>
                  <a:srgbClr val="00B050"/>
                </a:solidFill>
                <a:effectLst/>
                <a:ea typeface="Aptos" panose="020B0004020202020204" pitchFamily="34" charset="0"/>
              </a:rPr>
              <a:t>Jakmile přijde [o záštitu]</a:t>
            </a:r>
          </a:p>
          <a:p>
            <a:pPr marL="0" indent="0">
              <a:buNone/>
            </a:pPr>
            <a:r>
              <a:rPr lang="cs-CZ" sz="1800" kern="100" dirty="0">
                <a:solidFill>
                  <a:schemeClr val="tx1"/>
                </a:solidFill>
              </a:rPr>
              <a:t>Francouzský kondicionál zde odpovídá českému budoucímu času.</a:t>
            </a:r>
            <a:endParaRPr lang="fr-CZ" sz="18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9EDDD2-19F7-6BBB-FAF5-ECBE8254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924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A75B2-DDB1-D0D6-339C-71B4DCCE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Nepřirozeně znějící doslovný překlad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1AB600-65A2-77F7-933F-6B496225E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125" y="2462400"/>
            <a:ext cx="3815577" cy="38988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Il se compromettait pas mal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Nezkompromitoval</a:t>
            </a:r>
            <a:r>
              <a:rPr lang="fr-FR" dirty="0">
                <a:solidFill>
                  <a:srgbClr val="FF0000"/>
                </a:solidFill>
              </a:rPr>
              <a:t> se </a:t>
            </a:r>
            <a:r>
              <a:rPr lang="fr-FR" dirty="0" err="1">
                <a:solidFill>
                  <a:srgbClr val="FF0000"/>
                </a:solidFill>
              </a:rPr>
              <a:t>zrovna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špatně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Zkompromitoval se neúplně dobře</a:t>
            </a:r>
            <a:endParaRPr lang="fr-FR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Neprávem se ne tak špatně zkompromitoval</a:t>
            </a:r>
            <a:endParaRPr lang="fr-FR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Kompromitoval se jak bylo napsáno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Reputaci si kazil tím [, že psal…]</a:t>
            </a:r>
          </a:p>
          <a:p>
            <a:pPr marL="0" indent="0">
              <a:buNone/>
            </a:pPr>
            <a:endParaRPr lang="fr-CZ" sz="24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0CE5EE-BA39-FA3A-71BE-EDF501B30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Z" dirty="0">
                <a:solidFill>
                  <a:schemeClr val="tx1"/>
                </a:solidFill>
              </a:rPr>
              <a:t>– špatný překlad spojení </a:t>
            </a:r>
            <a:r>
              <a:rPr lang="cs-CZ" dirty="0">
                <a:solidFill>
                  <a:schemeClr val="tx1"/>
                </a:solidFill>
              </a:rPr>
              <a:t>„pas </a:t>
            </a:r>
            <a:r>
              <a:rPr lang="cs-CZ" dirty="0" err="1">
                <a:solidFill>
                  <a:schemeClr val="tx1"/>
                </a:solidFill>
              </a:rPr>
              <a:t>mal</a:t>
            </a:r>
            <a:r>
              <a:rPr lang="cs-CZ" dirty="0">
                <a:solidFill>
                  <a:schemeClr val="tx1"/>
                </a:solidFill>
              </a:rPr>
              <a:t>“ (dost, nemálo)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– špatná interpunkce </a:t>
            </a:r>
            <a:endParaRPr lang="fr-CZ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67819-0D9D-D575-565A-3DC1C208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491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083B9-9B3A-8949-E317-6C3980CD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86F911-2AC2-C591-F8DA-A7262408C0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c’est quand il n’aurait plus la plateforme de la célébrité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když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už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nebude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mít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platformu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celebrity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když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neměl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platformu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celebrity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to je </a:t>
            </a:r>
            <a:r>
              <a:rPr lang="fr-FR" dirty="0" err="1">
                <a:solidFill>
                  <a:srgbClr val="FF0000"/>
                </a:solidFill>
              </a:rPr>
              <a:t>když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už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nemá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celebritskou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základnu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00B050"/>
                </a:solidFill>
              </a:rPr>
              <a:t>Jakmile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přijde</a:t>
            </a:r>
            <a:r>
              <a:rPr lang="fr-FR" dirty="0">
                <a:solidFill>
                  <a:srgbClr val="00B050"/>
                </a:solidFill>
              </a:rPr>
              <a:t> o </a:t>
            </a:r>
            <a:r>
              <a:rPr lang="fr-FR" dirty="0" err="1">
                <a:solidFill>
                  <a:srgbClr val="00B050"/>
                </a:solidFill>
              </a:rPr>
              <a:t>záštitu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své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slávy</a:t>
            </a:r>
            <a:endParaRPr lang="fr-CZ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298B07-EF58-5C6D-6D45-F35FC89554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Z" dirty="0">
                <a:solidFill>
                  <a:schemeClr val="tx1"/>
                </a:solidFill>
              </a:rPr>
              <a:t>Dále, časté nedodržení časové shody (</a:t>
            </a:r>
            <a:r>
              <a:rPr lang="fr-CZ" i="1" dirty="0">
                <a:solidFill>
                  <a:schemeClr val="tx1"/>
                </a:solidFill>
              </a:rPr>
              <a:t>concordance des temps</a:t>
            </a:r>
            <a:r>
              <a:rPr lang="fr-CZ" dirty="0">
                <a:solidFill>
                  <a:schemeClr val="tx1"/>
                </a:solidFill>
              </a:rPr>
              <a:t>) – kondicionál má funkci </a:t>
            </a:r>
            <a:r>
              <a:rPr lang="cs-CZ" dirty="0">
                <a:solidFill>
                  <a:schemeClr val="tx1"/>
                </a:solidFill>
              </a:rPr>
              <a:t>„budoucnosti v </a:t>
            </a:r>
            <a:r>
              <a:rPr lang="cs-CZ" dirty="0" err="1">
                <a:solidFill>
                  <a:schemeClr val="tx1"/>
                </a:solidFill>
              </a:rPr>
              <a:t>nminulosti</a:t>
            </a:r>
            <a:r>
              <a:rPr lang="cs-CZ" dirty="0">
                <a:solidFill>
                  <a:schemeClr val="tx1"/>
                </a:solidFill>
              </a:rPr>
              <a:t>“</a:t>
            </a:r>
            <a:r>
              <a:rPr lang="fr-CZ" i="1" dirty="0">
                <a:solidFill>
                  <a:schemeClr val="tx1"/>
                </a:solidFill>
              </a:rPr>
              <a:t> </a:t>
            </a:r>
            <a:endParaRPr lang="fr-CZ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06715-1143-E476-A362-AADA3F8C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6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7FC34-1074-6A1F-03BB-7E4D49C9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Nasazení francouzské syntaxe na českou větu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9EB5E-CE2C-CA81-3B28-99928FABB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619" y="2462400"/>
            <a:ext cx="3910083" cy="38988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Je suis bien célèbre, </a:t>
            </a:r>
            <a:r>
              <a:rPr lang="fr-FR" u="sng" dirty="0"/>
              <a:t>maintenant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Jsem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dost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slavný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u="sng" dirty="0" err="1">
                <a:solidFill>
                  <a:srgbClr val="FF0000"/>
                </a:solidFill>
              </a:rPr>
              <a:t>momentálně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Jsem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hodně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proslulý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u="sng" dirty="0" err="1">
                <a:solidFill>
                  <a:srgbClr val="FF0000"/>
                </a:solidFill>
              </a:rPr>
              <a:t>nyní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Já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jsem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hodně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slavný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u="sng" dirty="0" err="1">
                <a:solidFill>
                  <a:srgbClr val="FF0000"/>
                </a:solidFill>
              </a:rPr>
              <a:t>nyní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Jsem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strašně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slavný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u="sng" dirty="0" err="1">
                <a:solidFill>
                  <a:srgbClr val="FF0000"/>
                </a:solidFill>
              </a:rPr>
              <a:t>teď</a:t>
            </a:r>
            <a:endParaRPr lang="fr-FR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u="sng" dirty="0" err="1">
                <a:solidFill>
                  <a:srgbClr val="00B050"/>
                </a:solidFill>
              </a:rPr>
              <a:t>Teď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jsem</a:t>
            </a:r>
            <a:r>
              <a:rPr lang="fr-FR" dirty="0">
                <a:solidFill>
                  <a:srgbClr val="00B050"/>
                </a:solidFill>
              </a:rPr>
              <a:t> (</a:t>
            </a:r>
            <a:r>
              <a:rPr lang="fr-FR" dirty="0" err="1">
                <a:solidFill>
                  <a:srgbClr val="00B050"/>
                </a:solidFill>
              </a:rPr>
              <a:t>dost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dirty="0" err="1">
                <a:solidFill>
                  <a:srgbClr val="00B050"/>
                </a:solidFill>
              </a:rPr>
              <a:t>docela</a:t>
            </a:r>
            <a:r>
              <a:rPr lang="fr-FR" dirty="0">
                <a:solidFill>
                  <a:srgbClr val="00B050"/>
                </a:solidFill>
              </a:rPr>
              <a:t>) </a:t>
            </a:r>
            <a:r>
              <a:rPr lang="fr-FR" dirty="0" err="1">
                <a:solidFill>
                  <a:srgbClr val="00B050"/>
                </a:solidFill>
              </a:rPr>
              <a:t>slavný</a:t>
            </a:r>
            <a:endParaRPr lang="fr-FR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Z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0DA72E-FF85-BB26-4A78-D9D4B1248A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C’était</a:t>
            </a:r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</a:t>
            </a:r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moment </a:t>
            </a:r>
            <a:r>
              <a:rPr lang="cs-CZ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où</a:t>
            </a:r>
            <a:r>
              <a:rPr lang="cs-CZ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Byl</a:t>
            </a:r>
            <a:r>
              <a:rPr lang="fr-FR" dirty="0">
                <a:solidFill>
                  <a:srgbClr val="FF0000"/>
                </a:solidFill>
              </a:rPr>
              <a:t> to moment, </a:t>
            </a:r>
            <a:r>
              <a:rPr lang="fr-FR" dirty="0" err="1">
                <a:solidFill>
                  <a:srgbClr val="FF0000"/>
                </a:solidFill>
              </a:rPr>
              <a:t>kdy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To </a:t>
            </a:r>
            <a:r>
              <a:rPr lang="fr-FR" dirty="0" err="1">
                <a:solidFill>
                  <a:srgbClr val="FF0000"/>
                </a:solidFill>
              </a:rPr>
              <a:t>bylo</a:t>
            </a:r>
            <a:r>
              <a:rPr lang="fr-FR" dirty="0">
                <a:solidFill>
                  <a:srgbClr val="FF0000"/>
                </a:solidFill>
              </a:rPr>
              <a:t> v moment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To </a:t>
            </a:r>
            <a:r>
              <a:rPr lang="fr-FR" dirty="0" err="1">
                <a:solidFill>
                  <a:srgbClr val="FF0000"/>
                </a:solidFill>
              </a:rPr>
              <a:t>byl</a:t>
            </a:r>
            <a:r>
              <a:rPr lang="fr-FR" dirty="0">
                <a:solidFill>
                  <a:srgbClr val="FF0000"/>
                </a:solidFill>
              </a:rPr>
              <a:t> moment, </a:t>
            </a:r>
            <a:r>
              <a:rPr lang="fr-FR" dirty="0" err="1">
                <a:solidFill>
                  <a:srgbClr val="FF0000"/>
                </a:solidFill>
              </a:rPr>
              <a:t>kdy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To </a:t>
            </a:r>
            <a:r>
              <a:rPr lang="fr-FR" dirty="0" err="1">
                <a:solidFill>
                  <a:srgbClr val="FF0000"/>
                </a:solidFill>
              </a:rPr>
              <a:t>byla</a:t>
            </a:r>
            <a:r>
              <a:rPr lang="fr-FR" dirty="0">
                <a:solidFill>
                  <a:srgbClr val="FF0000"/>
                </a:solidFill>
              </a:rPr>
              <a:t> ta </a:t>
            </a:r>
            <a:r>
              <a:rPr lang="fr-FR" dirty="0" err="1">
                <a:solidFill>
                  <a:srgbClr val="FF0000"/>
                </a:solidFill>
              </a:rPr>
              <a:t>chvíle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kdy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V tu dobu / </a:t>
            </a:r>
            <a:r>
              <a:rPr lang="fr-FR" dirty="0" err="1">
                <a:solidFill>
                  <a:srgbClr val="00B050"/>
                </a:solidFill>
              </a:rPr>
              <a:t>Tou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dobou</a:t>
            </a:r>
            <a:endParaRPr lang="fr-CZ" dirty="0">
              <a:solidFill>
                <a:srgbClr val="00B05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54B40-64CC-9DDA-9CB3-8DA0243E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203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6B64D-AB2C-540D-67E4-B234B76B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Obecná čeština synonymem hovorové češtiny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1C15B-FAF7-164C-134F-72C9DEF81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Dělala jsem si o něj starosti – to až už nebude </a:t>
            </a:r>
            <a:r>
              <a:rPr lang="cs-CZ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slavnej</a:t>
            </a:r>
            <a:r>
              <a:rPr lang="cs-CZ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pak narazí na davy </a:t>
            </a:r>
            <a:r>
              <a:rPr lang="cs-CZ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otrávenejch</a:t>
            </a:r>
            <a:r>
              <a:rPr lang="cs-CZ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lidí, </a:t>
            </a:r>
            <a:r>
              <a:rPr lang="cs-CZ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kterejm</a:t>
            </a:r>
            <a:r>
              <a:rPr lang="cs-CZ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vysál i to málo, co měli, trpělivosti, a ti ho pak </a:t>
            </a:r>
            <a:r>
              <a:rPr lang="cs-CZ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roztrhaj</a:t>
            </a:r>
            <a:r>
              <a:rPr lang="cs-CZ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na kousíčky.</a:t>
            </a:r>
            <a:r>
              <a:rPr lang="fr-CZ" sz="24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fr-CZ" dirty="0">
                <a:solidFill>
                  <a:schemeClr val="tx1"/>
                </a:solidFill>
              </a:rPr>
              <a:t>– zachycení hovorových prvků originálu</a:t>
            </a:r>
          </a:p>
          <a:p>
            <a:pPr marL="0" indent="0">
              <a:buNone/>
            </a:pPr>
            <a:r>
              <a:rPr lang="fr-CZ" dirty="0">
                <a:solidFill>
                  <a:schemeClr val="tx1"/>
                </a:solidFill>
              </a:rPr>
              <a:t>– Je nutno překládat jakýkoli hovorový jazyk obecnou češtinou? </a:t>
            </a:r>
          </a:p>
          <a:p>
            <a:pPr marL="0" indent="0">
              <a:buNone/>
            </a:pPr>
            <a:r>
              <a:rPr lang="fr-CZ" dirty="0">
                <a:solidFill>
                  <a:schemeClr val="tx1"/>
                </a:solidFill>
              </a:rPr>
              <a:t>– Hovorový jazyk není dialekt.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81D738-5271-11BC-FB3B-7642F797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717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911E9-DF38-180A-47B8-45C556B97B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Z" dirty="0"/>
              <a:t>Děkuji za pozornost.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6A63C0-B8F0-6000-A557-82A0E56E76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Z" dirty="0"/>
              <a:t>Neváhejte se ptát!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16C0DD-5DD5-86CC-BD2C-831BDD437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11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Překladatelská soutěž 2024–2025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Překlad uměleckého textu</a:t>
            </a:r>
          </a:p>
          <a:p>
            <a:r>
              <a:rPr lang="cs-CZ" dirty="0">
                <a:solidFill>
                  <a:schemeClr val="accent1"/>
                </a:solidFill>
              </a:rPr>
              <a:t>Francouzština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Katedra romanistiky FF UP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La </a:t>
            </a:r>
            <a:r>
              <a:rPr lang="cs-CZ" i="1" dirty="0" err="1"/>
              <a:t>meilleure</a:t>
            </a:r>
            <a:r>
              <a:rPr lang="cs-CZ" i="1" dirty="0"/>
              <a:t> part des </a:t>
            </a:r>
            <a:r>
              <a:rPr lang="cs-CZ" i="1" dirty="0" err="1"/>
              <a:t>hommes</a:t>
            </a:r>
            <a:r>
              <a:rPr lang="cs-CZ" dirty="0"/>
              <a:t>, </a:t>
            </a:r>
            <a:r>
              <a:rPr lang="cs-CZ" dirty="0" err="1"/>
              <a:t>roman</a:t>
            </a:r>
            <a:r>
              <a:rPr lang="cs-CZ" dirty="0"/>
              <a:t> de Tristan </a:t>
            </a:r>
            <a:r>
              <a:rPr lang="cs-CZ" dirty="0" err="1"/>
              <a:t>Garcia</a:t>
            </a:r>
            <a:r>
              <a:rPr lang="cs-CZ" dirty="0"/>
              <a:t>, </a:t>
            </a:r>
            <a:r>
              <a:rPr lang="cs-CZ" dirty="0" err="1"/>
              <a:t>publié</a:t>
            </a:r>
            <a:r>
              <a:rPr lang="cs-CZ" dirty="0"/>
              <a:t> en 2008 </a:t>
            </a:r>
            <a:r>
              <a:rPr lang="cs-CZ" dirty="0" err="1"/>
              <a:t>aux</a:t>
            </a:r>
            <a:r>
              <a:rPr lang="cs-CZ" dirty="0"/>
              <a:t> </a:t>
            </a:r>
            <a:r>
              <a:rPr lang="cs-CZ" dirty="0" err="1"/>
              <a:t>Éditions</a:t>
            </a:r>
            <a:r>
              <a:rPr lang="cs-CZ" dirty="0"/>
              <a:t> </a:t>
            </a:r>
            <a:r>
              <a:rPr lang="cs-CZ" dirty="0" err="1"/>
              <a:t>Gallimard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umělecký text</a:t>
            </a:r>
          </a:p>
          <a:p>
            <a:r>
              <a:rPr lang="cs-CZ" dirty="0"/>
              <a:t>stylová různorodost</a:t>
            </a:r>
          </a:p>
          <a:p>
            <a:r>
              <a:rPr lang="cs-CZ" dirty="0"/>
              <a:t>hovorové prvky</a:t>
            </a:r>
          </a:p>
          <a:p>
            <a:r>
              <a:rPr lang="cs-CZ" dirty="0"/>
              <a:t>kulturní a historické prvky</a:t>
            </a:r>
          </a:p>
          <a:p>
            <a:endParaRPr lang="cs-CZ" dirty="0"/>
          </a:p>
          <a:p>
            <a:r>
              <a:rPr lang="cs-CZ" dirty="0"/>
              <a:t>možnost volnějšího překladu </a:t>
            </a:r>
          </a:p>
          <a:p>
            <a:r>
              <a:rPr lang="cs-CZ" dirty="0"/>
              <a:t>zachycení stylu autora, vypravěče a postav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0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C1572-B9C2-CA27-9104-06A7647A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Překladatelské zadání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CC314-7D7D-D27B-9D98-F21910121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Přeložte</a:t>
            </a:r>
            <a:r>
              <a:rPr lang="fr-FR" dirty="0"/>
              <a:t> </a:t>
            </a:r>
            <a:r>
              <a:rPr lang="fr-FR" dirty="0" err="1"/>
              <a:t>následující</a:t>
            </a:r>
            <a:r>
              <a:rPr lang="fr-FR" dirty="0"/>
              <a:t> </a:t>
            </a:r>
            <a:r>
              <a:rPr lang="fr-FR" dirty="0" err="1"/>
              <a:t>úryvek</a:t>
            </a:r>
            <a:r>
              <a:rPr lang="fr-FR" dirty="0"/>
              <a:t> z </a:t>
            </a:r>
            <a:r>
              <a:rPr lang="fr-FR" dirty="0" err="1"/>
              <a:t>románu</a:t>
            </a:r>
            <a:r>
              <a:rPr lang="fr-FR" dirty="0"/>
              <a:t> </a:t>
            </a:r>
            <a:r>
              <a:rPr lang="fr-FR" dirty="0" err="1"/>
              <a:t>současného</a:t>
            </a:r>
            <a:r>
              <a:rPr lang="fr-FR" dirty="0"/>
              <a:t> </a:t>
            </a:r>
            <a:r>
              <a:rPr lang="fr-FR" dirty="0" err="1"/>
              <a:t>francouzského</a:t>
            </a:r>
            <a:r>
              <a:rPr lang="fr-FR" dirty="0"/>
              <a:t> </a:t>
            </a:r>
            <a:r>
              <a:rPr lang="fr-FR" dirty="0" err="1"/>
              <a:t>spisovatele</a:t>
            </a:r>
            <a:r>
              <a:rPr lang="fr-FR" dirty="0"/>
              <a:t> a </a:t>
            </a:r>
            <a:r>
              <a:rPr lang="fr-FR" dirty="0" err="1"/>
              <a:t>filozofa</a:t>
            </a:r>
            <a:r>
              <a:rPr lang="fr-FR" dirty="0"/>
              <a:t> </a:t>
            </a:r>
            <a:r>
              <a:rPr lang="fr-FR" dirty="0" err="1"/>
              <a:t>Tristana</a:t>
            </a:r>
            <a:r>
              <a:rPr lang="fr-FR" dirty="0"/>
              <a:t> </a:t>
            </a:r>
            <a:r>
              <a:rPr lang="fr-FR" dirty="0" err="1"/>
              <a:t>Garcii</a:t>
            </a:r>
            <a:r>
              <a:rPr lang="fr-FR" dirty="0"/>
              <a:t> s </a:t>
            </a:r>
            <a:r>
              <a:rPr lang="fr-FR" dirty="0" err="1"/>
              <a:t>názvem</a:t>
            </a:r>
            <a:r>
              <a:rPr lang="fr-FR" dirty="0"/>
              <a:t> </a:t>
            </a:r>
            <a:r>
              <a:rPr lang="fr-FR" i="1" dirty="0"/>
              <a:t>La meilleure part des hommes </a:t>
            </a:r>
            <a:r>
              <a:rPr lang="fr-FR" dirty="0"/>
              <a:t>(2008, s. 216–217). V </a:t>
            </a:r>
            <a:r>
              <a:rPr lang="fr-FR" dirty="0" err="1"/>
              <a:t>úryvku</a:t>
            </a:r>
            <a:r>
              <a:rPr lang="fr-FR" dirty="0"/>
              <a:t> </a:t>
            </a:r>
            <a:r>
              <a:rPr lang="fr-FR" dirty="0" err="1"/>
              <a:t>vypravěčka</a:t>
            </a:r>
            <a:r>
              <a:rPr lang="fr-FR" dirty="0"/>
              <a:t> a </a:t>
            </a:r>
            <a:r>
              <a:rPr lang="fr-FR" dirty="0" err="1"/>
              <a:t>zároveň</a:t>
            </a:r>
            <a:r>
              <a:rPr lang="fr-FR" dirty="0"/>
              <a:t> </a:t>
            </a:r>
            <a:r>
              <a:rPr lang="fr-FR" dirty="0" err="1"/>
              <a:t>jedna</a:t>
            </a:r>
            <a:r>
              <a:rPr lang="fr-FR" dirty="0"/>
              <a:t> z </a:t>
            </a:r>
            <a:r>
              <a:rPr lang="fr-FR" dirty="0" err="1"/>
              <a:t>hlavních</a:t>
            </a:r>
            <a:r>
              <a:rPr lang="fr-FR" dirty="0"/>
              <a:t> </a:t>
            </a:r>
            <a:r>
              <a:rPr lang="fr-FR" dirty="0" err="1"/>
              <a:t>postav</a:t>
            </a:r>
            <a:r>
              <a:rPr lang="fr-FR" dirty="0"/>
              <a:t> Elizabeth </a:t>
            </a:r>
            <a:r>
              <a:rPr lang="fr-FR" dirty="0" err="1"/>
              <a:t>podává</a:t>
            </a:r>
            <a:r>
              <a:rPr lang="fr-FR" dirty="0"/>
              <a:t> nové </a:t>
            </a:r>
            <a:r>
              <a:rPr lang="fr-FR" dirty="0" err="1"/>
              <a:t>informace</a:t>
            </a:r>
            <a:r>
              <a:rPr lang="fr-FR" dirty="0"/>
              <a:t> o </a:t>
            </a:r>
            <a:r>
              <a:rPr lang="fr-FR" dirty="0" err="1"/>
              <a:t>svém</a:t>
            </a:r>
            <a:r>
              <a:rPr lang="fr-FR" dirty="0"/>
              <a:t> </a:t>
            </a:r>
            <a:r>
              <a:rPr lang="fr-FR" dirty="0" err="1"/>
              <a:t>příteli</a:t>
            </a:r>
            <a:r>
              <a:rPr lang="fr-FR" dirty="0"/>
              <a:t>, </a:t>
            </a:r>
            <a:r>
              <a:rPr lang="fr-FR" dirty="0" err="1"/>
              <a:t>známém</a:t>
            </a:r>
            <a:r>
              <a:rPr lang="fr-FR" dirty="0"/>
              <a:t> </a:t>
            </a:r>
            <a:r>
              <a:rPr lang="fr-FR" dirty="0" err="1"/>
              <a:t>avšak</a:t>
            </a:r>
            <a:r>
              <a:rPr lang="fr-FR" dirty="0"/>
              <a:t> </a:t>
            </a:r>
            <a:r>
              <a:rPr lang="fr-FR" dirty="0" err="1"/>
              <a:t>kontroverzním</a:t>
            </a:r>
            <a:r>
              <a:rPr lang="fr-FR" dirty="0"/>
              <a:t> </a:t>
            </a:r>
            <a:r>
              <a:rPr lang="fr-FR" dirty="0" err="1"/>
              <a:t>homosexuálním</a:t>
            </a:r>
            <a:r>
              <a:rPr lang="fr-FR" dirty="0"/>
              <a:t> </a:t>
            </a:r>
            <a:r>
              <a:rPr lang="fr-FR" dirty="0" err="1"/>
              <a:t>militantovi</a:t>
            </a:r>
            <a:r>
              <a:rPr lang="fr-FR" dirty="0"/>
              <a:t> a </a:t>
            </a:r>
            <a:r>
              <a:rPr lang="fr-FR" dirty="0" err="1"/>
              <a:t>spisovateli</a:t>
            </a:r>
            <a:r>
              <a:rPr lang="fr-FR" dirty="0"/>
              <a:t>, </a:t>
            </a:r>
            <a:r>
              <a:rPr lang="fr-FR" dirty="0" err="1"/>
              <a:t>Williamovi</a:t>
            </a:r>
            <a:r>
              <a:rPr lang="fr-FR" dirty="0"/>
              <a:t>. </a:t>
            </a:r>
            <a:r>
              <a:rPr lang="fr-FR" dirty="0" err="1"/>
              <a:t>Rozsah</a:t>
            </a:r>
            <a:r>
              <a:rPr lang="fr-FR" dirty="0"/>
              <a:t> </a:t>
            </a:r>
            <a:r>
              <a:rPr lang="fr-FR" dirty="0" err="1"/>
              <a:t>výchozího</a:t>
            </a:r>
            <a:r>
              <a:rPr lang="fr-FR" dirty="0"/>
              <a:t> </a:t>
            </a:r>
            <a:r>
              <a:rPr lang="fr-FR" dirty="0" err="1"/>
              <a:t>textu</a:t>
            </a:r>
            <a:r>
              <a:rPr lang="fr-FR" dirty="0"/>
              <a:t> je 229 </a:t>
            </a:r>
            <a:r>
              <a:rPr lang="fr-FR" dirty="0" err="1"/>
              <a:t>slov</a:t>
            </a:r>
            <a:r>
              <a:rPr lang="fr-FR" dirty="0"/>
              <a:t>. </a:t>
            </a:r>
            <a:endParaRPr lang="fr-CZ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1DA309-C299-5870-88B2-63079BD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4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ECF60-49D3-D803-CEE5-9D2219F9C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843" y="1361816"/>
            <a:ext cx="7560000" cy="748080"/>
          </a:xfrm>
        </p:spPr>
        <p:txBody>
          <a:bodyPr/>
          <a:lstStyle/>
          <a:p>
            <a:r>
              <a:rPr lang="fr-CZ" dirty="0"/>
              <a:t>Výchozí text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FC309-74ED-7515-8EF4-9E23E061E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43" y="1830197"/>
            <a:ext cx="7699852" cy="45275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William vivait à droite à gauche. Il se compromettait pas mal en écrivant à tort et à travers pour toutes les revues qui le lui demandaient. Il faisait payer toutes ses prestations. Il en avait besoin pour la dope.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Il bégayait pas mal autour de 2002.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Il avait un peu de barbe et des fringues pleines de fric. Beaucoup de bagues. On ne peut pas dire qu’il savait </a:t>
            </a:r>
            <a:r>
              <a:rPr lang="fr-FR" sz="1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rester aimé ; mais c’était relatif. Connu comme il l’était devenu, il pouvait se permettre d’accumuler des ennuis. </a:t>
            </a: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Je me faisais du souci — c’est quand il n’aurait plus la plateforme de la célébrité qu’il tomberait sur une foule de gens à bout qui le mettraient en pièces.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« Je suis bien célèbre, maintenant (il bâillait), je sais même pas si c’est la peine de faire, tu vois, une œuvre. À quoi ça sert, en fait ? »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Stand avait plus ou moins implosé à la suite des élections présidentielles de 2002 : face à Le Pen, fallait-il appeler à voter Chirac ? Willie disait qu’il ne s’intéressait plus à ça. Il se baladait avec la Torah.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« Depuis qu’on m’a traité de nazi, je me sens vachement juif. »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Sylfaen" pitchFamily="18" charset="0"/>
              </a:rPr>
              <a:t>     Il ricanait. C’était le moment où il aura été le plus important, médiatiquement parlant. Mais comme souvent, au fond, c’était déjà sur la pente descendante, si on y regardait un peu mieux.</a:t>
            </a:r>
            <a:endParaRPr lang="fr-CZ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Sylfaen" pitchFamily="18" charset="0"/>
            </a:endParaRPr>
          </a:p>
          <a:p>
            <a:pPr marL="0" indent="0">
              <a:buNone/>
            </a:pPr>
            <a:endParaRPr lang="fr-CZ" sz="11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20FFDB-92AD-D817-D803-2306A00C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02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6D05E-2798-ADA4-9651-D808D8E5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69" y="1292728"/>
            <a:ext cx="7560000" cy="748080"/>
          </a:xfrm>
        </p:spPr>
        <p:txBody>
          <a:bodyPr/>
          <a:lstStyle/>
          <a:p>
            <a:r>
              <a:rPr lang="fr-CZ" dirty="0"/>
              <a:t>Cílový text (možný překlad)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A498D-2C54-9AAB-DCCC-400C3660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69" y="2059389"/>
            <a:ext cx="7560000" cy="389866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William </a:t>
            </a:r>
            <a:r>
              <a:rPr lang="cs-CZ" sz="1800" kern="100" dirty="0">
                <a:solidFill>
                  <a:schemeClr val="tx1"/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vedl rozlítaný život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Reputaci si kazil tím, že psal bez rozmyslu pro všechny časopisy, které ho o to požádaly. Za všechny své služby chtěl zaplatit. Potřeboval peníze na fet. 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i="1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Kolem</a:t>
            </a:r>
            <a:r>
              <a:rPr lang="fr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roku 2002 dost váhal.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Měl strniště, kapsy plné peněz a ruce samý prsten. Nedá se říct, že by si dokázal udržet přízeň lidí – i když, jak se to vezme. S tím, jak byl známý, si mohl dovolit hromadu problémů. Dělala jsem si starosti. Jakmile přijde o záštitu své slávy, narazí na dav zoufalců, kteří ho roztrhají na kusy. 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„Teď jsem slavný (zívl). Ani nevím, jestli má cenu, no, cokoli tvořit</a:t>
            </a:r>
            <a:r>
              <a:rPr lang="fr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 K čemu to vůbec je?“ 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 prezidentských volbách v roce 2002 se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Stand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více méně složil. Mělo cenu kvůli hrozbě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Le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Penova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vítězství vyzývat k podpoře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Chiraka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? Willie tvrdil, že už ho to nezajímá. Promenádoval se s Tórou pod paží.</a:t>
            </a:r>
            <a:r>
              <a:rPr lang="fr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   </a:t>
            </a:r>
          </a:p>
          <a:p>
            <a:pPr marL="0" indent="0" algn="just">
              <a:buNone/>
            </a:pP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„Od té doby, co mě nazvali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náckem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se cítím hrozně židovsky.“</a:t>
            </a:r>
            <a:r>
              <a:rPr lang="cs-CZ" sz="1800" i="1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cs-CZ" sz="1800" kern="100" dirty="0" err="1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Poťouchle</a:t>
            </a:r>
            <a:r>
              <a:rPr lang="cs-CZ" sz="1800" kern="100" dirty="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se šklebil. V tu dobu byl na mediálním vrcholu. Ale jak už to tak bývá, kdyby se člověk podíval pozorněji, zjistil by, že už to s ním šlo z kopce. </a:t>
            </a:r>
            <a:endParaRPr lang="fr-CZ" sz="1800" kern="100" dirty="0">
              <a:solidFill>
                <a:schemeClr val="tx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A57A20-CFC7-8E35-3F6F-B8F8BC5A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40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FBC8B-1E99-0BF7-F2A4-A3B8F0A8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Špatně přeložená vlastní jména (smyšlená či kulturně-historická)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519AA-D178-E0C8-AB75-39184576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38" y="2368080"/>
            <a:ext cx="2378202" cy="389866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Stand</a:t>
            </a:r>
            <a:r>
              <a:rPr lang="cs-CZ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Stánek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Střeliště </a:t>
            </a:r>
            <a:endParaRPr lang="cs-CZ" sz="1800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 přestřelka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Reklamní stánek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 err="1">
                <a:solidFill>
                  <a:srgbClr val="00B050"/>
                </a:solidFill>
              </a:rPr>
              <a:t>Stand</a:t>
            </a:r>
            <a:r>
              <a:rPr lang="cs-CZ" sz="1800" dirty="0">
                <a:solidFill>
                  <a:srgbClr val="00B050"/>
                </a:solidFill>
              </a:rPr>
              <a:t> (přezdívka)</a:t>
            </a:r>
            <a:endParaRPr lang="fr-CZ" dirty="0">
              <a:solidFill>
                <a:srgbClr val="00B050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E23EE7-B152-2DA3-CE5B-76E4969D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75F18B0-66D7-4A96-A194-DA3799280F0C}"/>
              </a:ext>
            </a:extLst>
          </p:cNvPr>
          <p:cNvSpPr txBox="1"/>
          <p:nvPr/>
        </p:nvSpPr>
        <p:spPr>
          <a:xfrm>
            <a:off x="3133761" y="2292776"/>
            <a:ext cx="23782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CZ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Pen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Penová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Pen (otec Marine)</a:t>
            </a:r>
          </a:p>
          <a:p>
            <a:endParaRPr lang="fr-CZ" sz="1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D9ACD96-1C85-0A35-7269-2D8298352684}"/>
              </a:ext>
            </a:extLst>
          </p:cNvPr>
          <p:cNvSpPr txBox="1"/>
          <p:nvPr/>
        </p:nvSpPr>
        <p:spPr>
          <a:xfrm>
            <a:off x="5809434" y="2368080"/>
            <a:ext cx="220669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CZ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la Torah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Torahem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torahem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Torah</a:t>
            </a:r>
          </a:p>
          <a:p>
            <a:pPr>
              <a:spcBef>
                <a:spcPts val="600"/>
              </a:spcBef>
            </a:pPr>
            <a:r>
              <a:rPr lang="fr-CZ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Tórou (židovskou)</a:t>
            </a:r>
          </a:p>
        </p:txBody>
      </p:sp>
    </p:spTree>
    <p:extLst>
      <p:ext uri="{BB962C8B-B14F-4D97-AF65-F5344CB8AC3E}">
        <p14:creationId xmlns:p14="http://schemas.microsoft.com/office/powerpoint/2010/main" val="224969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07800-539D-BFF0-61A0-734C55B9D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Z" dirty="0"/>
              <a:t>Nepovedené zachycení francouzské frazeologie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AB502A-0FD9-D231-43B0-63FC828D4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William vivait à droite à gauche.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Wiliam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žil</a:t>
            </a:r>
            <a:r>
              <a:rPr lang="fr-FR" dirty="0">
                <a:solidFill>
                  <a:srgbClr val="FF0000"/>
                </a:solidFill>
              </a:rPr>
              <a:t> v </a:t>
            </a:r>
            <a:r>
              <a:rPr lang="fr-FR" dirty="0" err="1">
                <a:solidFill>
                  <a:srgbClr val="FF0000"/>
                </a:solidFill>
              </a:rPr>
              <a:t>pravo</a:t>
            </a:r>
            <a:r>
              <a:rPr lang="fr-FR" dirty="0">
                <a:solidFill>
                  <a:srgbClr val="FF0000"/>
                </a:solidFill>
              </a:rPr>
              <a:t> i v </a:t>
            </a:r>
            <a:r>
              <a:rPr lang="fr-FR" dirty="0" err="1">
                <a:solidFill>
                  <a:srgbClr val="FF0000"/>
                </a:solidFill>
              </a:rPr>
              <a:t>levo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William </a:t>
            </a:r>
            <a:r>
              <a:rPr lang="fr-FR" dirty="0" err="1">
                <a:solidFill>
                  <a:srgbClr val="FF0000"/>
                </a:solidFill>
              </a:rPr>
              <a:t>byl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pravičák</a:t>
            </a:r>
            <a:r>
              <a:rPr lang="fr-FR" dirty="0">
                <a:solidFill>
                  <a:srgbClr val="FF0000"/>
                </a:solidFill>
              </a:rPr>
              <a:t> i </a:t>
            </a:r>
            <a:r>
              <a:rPr lang="fr-FR" dirty="0" err="1">
                <a:solidFill>
                  <a:srgbClr val="FF0000"/>
                </a:solidFill>
              </a:rPr>
              <a:t>levičák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William </a:t>
            </a:r>
            <a:r>
              <a:rPr lang="fr-FR" dirty="0" err="1">
                <a:solidFill>
                  <a:srgbClr val="FF0000"/>
                </a:solidFill>
              </a:rPr>
              <a:t>žil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dobře</a:t>
            </a:r>
            <a:r>
              <a:rPr lang="fr-FR" dirty="0">
                <a:solidFill>
                  <a:srgbClr val="FF0000"/>
                </a:solidFill>
              </a:rPr>
              <a:t> i </a:t>
            </a:r>
            <a:r>
              <a:rPr lang="fr-FR" dirty="0" err="1">
                <a:solidFill>
                  <a:srgbClr val="FF0000"/>
                </a:solidFill>
              </a:rPr>
              <a:t>špatně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William </a:t>
            </a:r>
            <a:r>
              <a:rPr lang="fr-FR" dirty="0" err="1">
                <a:solidFill>
                  <a:srgbClr val="FF0000"/>
                </a:solidFill>
              </a:rPr>
              <a:t>bydlel</a:t>
            </a:r>
            <a:r>
              <a:rPr lang="fr-FR" dirty="0">
                <a:solidFill>
                  <a:srgbClr val="FF0000"/>
                </a:solidFill>
              </a:rPr>
              <a:t> na </a:t>
            </a:r>
            <a:r>
              <a:rPr lang="fr-FR" dirty="0" err="1">
                <a:solidFill>
                  <a:srgbClr val="FF0000"/>
                </a:solidFill>
              </a:rPr>
              <a:t>pravé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straně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vlevo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William bral každou práci, co mu přišla pod ruku.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William vedl rozlítaný život.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EC8FC9-61CE-0686-5ACF-F73FBC6A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64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B6CED-509F-70B7-8C23-4B92428F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8DDE3-D23C-FFE4-5191-A846FDF5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 écrivant à tort et à travers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psal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lživě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nepravým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písmem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psal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špatně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psaním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křivd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FF0000"/>
                </a:solidFill>
              </a:rPr>
              <a:t>psaním</a:t>
            </a:r>
            <a:r>
              <a:rPr lang="fr-FR" dirty="0">
                <a:solidFill>
                  <a:srgbClr val="FF0000"/>
                </a:solidFill>
              </a:rPr>
              <a:t> o </a:t>
            </a:r>
            <a:r>
              <a:rPr lang="fr-FR" dirty="0" err="1">
                <a:solidFill>
                  <a:srgbClr val="FF0000"/>
                </a:solidFill>
              </a:rPr>
              <a:t>křivdách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err="1">
                <a:solidFill>
                  <a:srgbClr val="00B050"/>
                </a:solidFill>
              </a:rPr>
              <a:t>psal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bez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rozmyslu</a:t>
            </a:r>
            <a:endParaRPr lang="fr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CZ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7DA5B9-AB65-769E-0768-6693CF7B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676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Office</Template>
  <TotalTime>2035</TotalTime>
  <Words>1142</Words>
  <Application>Microsoft Macintosh PowerPoint</Application>
  <PresentationFormat>Personnalisé</PresentationFormat>
  <Paragraphs>127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Aptos</vt:lpstr>
      <vt:lpstr>Arial</vt:lpstr>
      <vt:lpstr>Calibri</vt:lpstr>
      <vt:lpstr>Motiv Office</vt:lpstr>
      <vt:lpstr>Présentation PowerPoint</vt:lpstr>
      <vt:lpstr>Překladatelská soutěž 2024–2025</vt:lpstr>
      <vt:lpstr>La meilleure part des hommes, roman de Tristan Garcia, publié en 2008 aux Éditions Gallimard</vt:lpstr>
      <vt:lpstr>Překladatelské zadání</vt:lpstr>
      <vt:lpstr>Výchozí text</vt:lpstr>
      <vt:lpstr>Cílový text (možný překlad)</vt:lpstr>
      <vt:lpstr>Špatně přeložená vlastní jména (smyšlená či kulturně-historická)</vt:lpstr>
      <vt:lpstr>Nepovedené zachycení francouzské frazeologie</vt:lpstr>
      <vt:lpstr>Présentation PowerPoint</vt:lpstr>
      <vt:lpstr>Špatně zvolený význam slova</vt:lpstr>
      <vt:lpstr>Problematický převod francouzské větné skladby</vt:lpstr>
      <vt:lpstr>Nepřirozeně znějící doslovný překlad</vt:lpstr>
      <vt:lpstr>Présentation PowerPoint</vt:lpstr>
      <vt:lpstr>Nasazení francouzské syntaxe na českou větu</vt:lpstr>
      <vt:lpstr>Obecná čeština synonymem hovorové češtiny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Dominik Nagy</dc:creator>
  <cp:lastModifiedBy>Dominik Nagy</cp:lastModifiedBy>
  <cp:revision>1</cp:revision>
  <dcterms:created xsi:type="dcterms:W3CDTF">2025-01-22T21:56:39Z</dcterms:created>
  <dcterms:modified xsi:type="dcterms:W3CDTF">2025-01-24T07:52:38Z</dcterms:modified>
</cp:coreProperties>
</file>