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94" r:id="rId6"/>
    <p:sldId id="293" r:id="rId7"/>
    <p:sldId id="296" r:id="rId8"/>
    <p:sldId id="284" r:id="rId9"/>
    <p:sldId id="285" r:id="rId10"/>
    <p:sldId id="286" r:id="rId11"/>
    <p:sldId id="259" r:id="rId12"/>
    <p:sldId id="262" r:id="rId13"/>
    <p:sldId id="288" r:id="rId14"/>
    <p:sldId id="287" r:id="rId15"/>
    <p:sldId id="289" r:id="rId16"/>
    <p:sldId id="267" r:id="rId17"/>
    <p:sldId id="297" r:id="rId18"/>
    <p:sldId id="298" r:id="rId19"/>
    <p:sldId id="291" r:id="rId20"/>
    <p:sldId id="295" r:id="rId21"/>
    <p:sldId id="290" r:id="rId22"/>
    <p:sldId id="277" r:id="rId23"/>
    <p:sldId id="278" r:id="rId24"/>
    <p:sldId id="280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70F8-0F72-4891-BAEE-4019DC842242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9370-CDC3-453B-891F-5A6A9CA212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339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70F8-0F72-4891-BAEE-4019DC842242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9370-CDC3-453B-891F-5A6A9CA212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97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70F8-0F72-4891-BAEE-4019DC842242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9370-CDC3-453B-891F-5A6A9CA212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601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70F8-0F72-4891-BAEE-4019DC842242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9370-CDC3-453B-891F-5A6A9CA212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03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70F8-0F72-4891-BAEE-4019DC842242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9370-CDC3-453B-891F-5A6A9CA212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858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70F8-0F72-4891-BAEE-4019DC842242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9370-CDC3-453B-891F-5A6A9CA212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0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70F8-0F72-4891-BAEE-4019DC842242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9370-CDC3-453B-891F-5A6A9CA212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76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70F8-0F72-4891-BAEE-4019DC842242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9370-CDC3-453B-891F-5A6A9CA212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278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70F8-0F72-4891-BAEE-4019DC842242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9370-CDC3-453B-891F-5A6A9CA212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853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70F8-0F72-4891-BAEE-4019DC842242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9370-CDC3-453B-891F-5A6A9CA212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804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70F8-0F72-4891-BAEE-4019DC842242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9370-CDC3-453B-891F-5A6A9CA212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694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570F8-0F72-4891-BAEE-4019DC842242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79370-CDC3-453B-891F-5A6A9CA212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391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zdenka.vychodilova@upol.cz" TargetMode="External"/><Relationship Id="rId2" Type="http://schemas.openxmlformats.org/officeDocument/2006/relationships/hyperlink" Target="http://www.obecprekladatelu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rtina.palusova@upol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r>
              <a:rPr lang="cs-CZ" dirty="0">
                <a:latin typeface="+mn-lt"/>
              </a:rPr>
              <a:t>Překladatelská soutěž pro střední školy – ruský jazyk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Leden 2025</a:t>
            </a:r>
          </a:p>
          <a:p>
            <a:r>
              <a:rPr lang="cs-CZ" dirty="0"/>
              <a:t>Podklady k vyhodnocení </a:t>
            </a:r>
          </a:p>
        </p:txBody>
      </p:sp>
    </p:spTree>
    <p:extLst>
      <p:ext uri="{BB962C8B-B14F-4D97-AF65-F5344CB8AC3E}">
        <p14:creationId xmlns:p14="http://schemas.microsoft.com/office/powerpoint/2010/main" val="2929404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34070"/>
            <a:ext cx="10515600" cy="446313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                       Názvy literárních děl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839788" y="1132115"/>
            <a:ext cx="5157787" cy="772886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Вокруг света за 8</a:t>
            </a:r>
            <a:r>
              <a:rPr lang="cs-CZ" dirty="0">
                <a:solidFill>
                  <a:srgbClr val="C00000"/>
                </a:solidFill>
              </a:rPr>
              <a:t>0</a:t>
            </a:r>
            <a:r>
              <a:rPr lang="ru-RU" dirty="0">
                <a:solidFill>
                  <a:srgbClr val="C00000"/>
                </a:solidFill>
              </a:rPr>
              <a:t> дней</a:t>
            </a:r>
            <a:r>
              <a:rPr lang="cs-CZ" dirty="0">
                <a:solidFill>
                  <a:srgbClr val="C00000"/>
                </a:solidFill>
              </a:rPr>
              <a:t> </a:t>
            </a:r>
          </a:p>
          <a:p>
            <a:r>
              <a:rPr lang="cs-CZ" dirty="0">
                <a:solidFill>
                  <a:srgbClr val="C00000"/>
                </a:solidFill>
              </a:rPr>
              <a:t>Cesta kolem světa za 80 dní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Cesta okolo světa za 80 dní</a:t>
            </a:r>
          </a:p>
          <a:p>
            <a:r>
              <a:rPr lang="cs-CZ" dirty="0"/>
              <a:t>Kolem světa za 80 dní</a:t>
            </a:r>
          </a:p>
          <a:p>
            <a:r>
              <a:rPr lang="cs-CZ" dirty="0"/>
              <a:t>Okolo světa za 80 dní</a:t>
            </a:r>
          </a:p>
          <a:p>
            <a:r>
              <a:rPr lang="cs-CZ" dirty="0"/>
              <a:t>Kolem barvy za 80 dní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172200" y="1208315"/>
            <a:ext cx="5183188" cy="1296760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C00000"/>
                </a:solidFill>
              </a:rPr>
              <a:t>Унесенные ветром</a:t>
            </a:r>
            <a:endParaRPr lang="cs-CZ" sz="2000" dirty="0">
              <a:solidFill>
                <a:srgbClr val="C00000"/>
              </a:solidFill>
            </a:endParaRPr>
          </a:p>
          <a:p>
            <a:r>
              <a:rPr lang="cs-CZ" sz="2000" dirty="0">
                <a:solidFill>
                  <a:srgbClr val="C00000"/>
                </a:solidFill>
              </a:rPr>
              <a:t>(</a:t>
            </a:r>
            <a:r>
              <a:rPr lang="cs-CZ" sz="2000" dirty="0" err="1">
                <a:solidFill>
                  <a:srgbClr val="C00000"/>
                </a:solidFill>
              </a:rPr>
              <a:t>Gone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 err="1">
                <a:solidFill>
                  <a:srgbClr val="C00000"/>
                </a:solidFill>
              </a:rPr>
              <a:t>with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 err="1">
                <a:solidFill>
                  <a:srgbClr val="C00000"/>
                </a:solidFill>
              </a:rPr>
              <a:t>the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 err="1">
                <a:solidFill>
                  <a:srgbClr val="C00000"/>
                </a:solidFill>
              </a:rPr>
              <a:t>Wind</a:t>
            </a:r>
            <a:r>
              <a:rPr lang="cs-CZ" sz="2000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dirty="0">
                <a:solidFill>
                  <a:srgbClr val="C00000"/>
                </a:solidFill>
              </a:rPr>
              <a:t>Jih proti Severu</a:t>
            </a:r>
          </a:p>
          <a:p>
            <a:r>
              <a:rPr lang="cs-CZ" sz="2000" b="0" dirty="0">
                <a:solidFill>
                  <a:srgbClr val="C00000"/>
                </a:solidFill>
              </a:rPr>
              <a:t>slovensky </a:t>
            </a:r>
            <a:r>
              <a:rPr lang="cs-CZ" sz="2000" b="0" dirty="0" err="1">
                <a:solidFill>
                  <a:srgbClr val="C00000"/>
                </a:solidFill>
              </a:rPr>
              <a:t>Odviate</a:t>
            </a:r>
            <a:r>
              <a:rPr lang="cs-CZ" sz="2000" b="0" dirty="0">
                <a:solidFill>
                  <a:srgbClr val="C00000"/>
                </a:solidFill>
              </a:rPr>
              <a:t> </a:t>
            </a:r>
            <a:r>
              <a:rPr lang="cs-CZ" sz="2000" b="0" dirty="0" err="1">
                <a:solidFill>
                  <a:srgbClr val="C00000"/>
                </a:solidFill>
              </a:rPr>
              <a:t>vetrom</a:t>
            </a:r>
            <a:r>
              <a:rPr lang="cs-CZ" sz="2000" b="0" dirty="0">
                <a:solidFill>
                  <a:srgbClr val="C00000"/>
                </a:solidFill>
              </a:rPr>
              <a:t>: </a:t>
            </a:r>
            <a:r>
              <a:rPr lang="cs-CZ" sz="2000" b="0" dirty="0" err="1">
                <a:solidFill>
                  <a:srgbClr val="C00000"/>
                </a:solidFill>
              </a:rPr>
              <a:t>Juh</a:t>
            </a:r>
            <a:r>
              <a:rPr lang="cs-CZ" sz="2000" b="0" dirty="0">
                <a:solidFill>
                  <a:srgbClr val="C00000"/>
                </a:solidFill>
              </a:rPr>
              <a:t> proti Severu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Uneseni větrem (?)</a:t>
            </a:r>
          </a:p>
          <a:p>
            <a:r>
              <a:rPr lang="cs-CZ" dirty="0"/>
              <a:t>Unešení větrem</a:t>
            </a:r>
          </a:p>
          <a:p>
            <a:r>
              <a:rPr lang="cs-CZ" dirty="0"/>
              <a:t>Sever proti Jihu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584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n-lt"/>
              </a:rPr>
              <a:t>Odborná terminologie, cizí slova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тектонический количественный сдвиг</a:t>
            </a:r>
          </a:p>
          <a:p>
            <a:pPr marL="0" indent="0">
              <a:buNone/>
            </a:pPr>
            <a:endParaRPr lang="ru-RU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смешной анахронизм</a:t>
            </a:r>
          </a:p>
          <a:p>
            <a:pPr marL="0" indent="0">
              <a:buNone/>
            </a:pPr>
            <a:endParaRPr lang="ru-RU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tektonicky kvantitativní zlom </a:t>
            </a:r>
          </a:p>
          <a:p>
            <a:r>
              <a:rPr lang="cs-CZ" dirty="0">
                <a:effectLst/>
                <a:highlight>
                  <a:srgbClr val="00FF00"/>
                </a:highlight>
                <a:ea typeface="Aptos"/>
                <a:cs typeface="Times New Roman" panose="02020603050405020304" pitchFamily="18" charset="0"/>
              </a:rPr>
              <a:t>Tento raketový množstevní skok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vypadalo směšně zastarale</a:t>
            </a:r>
          </a:p>
          <a:p>
            <a:r>
              <a:rPr lang="cs-CZ" dirty="0"/>
              <a:t>zavánělo anarchismem</a:t>
            </a:r>
          </a:p>
          <a:p>
            <a:r>
              <a:rPr lang="cs-CZ" dirty="0"/>
              <a:t>směšný anachronizmus</a:t>
            </a:r>
          </a:p>
          <a:p>
            <a:r>
              <a:rPr lang="cs-CZ" dirty="0">
                <a:highlight>
                  <a:srgbClr val="00FF00"/>
                </a:highlight>
              </a:rPr>
              <a:t>což už bylo v prvních letech 20. století směšným přežitkem</a:t>
            </a:r>
          </a:p>
        </p:txBody>
      </p:sp>
    </p:spTree>
    <p:extLst>
      <p:ext uri="{BB962C8B-B14F-4D97-AF65-F5344CB8AC3E}">
        <p14:creationId xmlns:p14="http://schemas.microsoft.com/office/powerpoint/2010/main" val="3907850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>
                <a:latin typeface="+mn-lt"/>
              </a:rPr>
              <a:t>Frazeologizovaný</a:t>
            </a:r>
            <a:r>
              <a:rPr lang="cs-CZ" dirty="0">
                <a:latin typeface="+mn-lt"/>
              </a:rPr>
              <a:t> výraz </a:t>
            </a:r>
            <a:r>
              <a:rPr lang="ru-RU" dirty="0">
                <a:solidFill>
                  <a:srgbClr val="C00000"/>
                </a:solidFill>
                <a:latin typeface="+mn-lt"/>
              </a:rPr>
              <a:t>дед в ней души не чаял</a:t>
            </a:r>
            <a:r>
              <a:rPr lang="cs-CZ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dirty="0">
                <a:latin typeface="+mn-lt"/>
              </a:rPr>
              <a:t>– pěkná překladová 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dědeček by za ni dýchal</a:t>
            </a:r>
          </a:p>
          <a:p>
            <a:r>
              <a:rPr lang="cs-CZ" sz="2400" dirty="0"/>
              <a:t>dědeček ji bezmezně miloval</a:t>
            </a:r>
          </a:p>
          <a:p>
            <a:r>
              <a:rPr lang="cs-CZ" sz="2400" dirty="0"/>
              <a:t>dědeček ji nade vše miloval</a:t>
            </a:r>
          </a:p>
          <a:p>
            <a:r>
              <a:rPr lang="cs-CZ" sz="2400" dirty="0"/>
              <a:t>dědeček ji celou svou duší zbožňoval</a:t>
            </a:r>
          </a:p>
          <a:p>
            <a:r>
              <a:rPr lang="cs-CZ" sz="2400" dirty="0"/>
              <a:t>dědeček/děda/děd ji zbožňoval</a:t>
            </a:r>
          </a:p>
          <a:p>
            <a:r>
              <a:rPr lang="cs-CZ" sz="2400" dirty="0"/>
              <a:t>děda v ní viděl krásnou duši</a:t>
            </a:r>
          </a:p>
          <a:p>
            <a:r>
              <a:rPr lang="cs-CZ" sz="2400" dirty="0"/>
              <a:t>děda ji opravdu miloval</a:t>
            </a:r>
          </a:p>
          <a:p>
            <a:r>
              <a:rPr lang="cs-CZ" sz="2400" dirty="0"/>
              <a:t>byla vdaná za člověka, který ji miloval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8134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C00000"/>
                </a:solidFill>
                <a:latin typeface="+mn-lt"/>
              </a:rPr>
              <a:t>дед в ней души не чаял</a:t>
            </a:r>
            <a:r>
              <a:rPr lang="cs-CZ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dirty="0">
                <a:latin typeface="+mn-lt"/>
              </a:rPr>
              <a:t>– chybná 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děda v ní duši div nenechal</a:t>
            </a:r>
          </a:p>
          <a:p>
            <a:r>
              <a:rPr lang="cs-CZ" dirty="0"/>
              <a:t>děda v její lásku nedoufal</a:t>
            </a:r>
          </a:p>
          <a:p>
            <a:r>
              <a:rPr lang="cs-CZ" dirty="0"/>
              <a:t>v to ani v duši nedoufala</a:t>
            </a:r>
          </a:p>
          <a:p>
            <a:r>
              <a:rPr lang="cs-CZ" dirty="0"/>
              <a:t>děda v její duši doufal</a:t>
            </a:r>
          </a:p>
          <a:p>
            <a:r>
              <a:rPr lang="cs-CZ" dirty="0"/>
              <a:t>on v ní duši neušlapal</a:t>
            </a:r>
          </a:p>
          <a:p>
            <a:r>
              <a:rPr lang="cs-CZ" dirty="0"/>
              <a:t>děd v její duši ani nedoufal</a:t>
            </a:r>
          </a:p>
          <a:p>
            <a:r>
              <a:rPr lang="cs-CZ" dirty="0"/>
              <a:t>dědeček v ní měl naději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091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+mn-lt"/>
              </a:rPr>
              <a:t>Obrazné vyjádření – pěkná překladová řešení:</a:t>
            </a:r>
            <a:br>
              <a:rPr lang="cs-CZ" dirty="0">
                <a:latin typeface="+mn-lt"/>
              </a:rPr>
            </a:br>
            <a:r>
              <a:rPr lang="ru-RU" dirty="0">
                <a:solidFill>
                  <a:srgbClr val="C00000"/>
                </a:solidFill>
                <a:latin typeface="+mn-lt"/>
              </a:rPr>
              <a:t>брак их казался совершенно безоблачным</a:t>
            </a:r>
            <a:endParaRPr lang="cs-CZ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jejich manželství je bez jediného mráčku</a:t>
            </a:r>
          </a:p>
          <a:p>
            <a:r>
              <a:rPr lang="cs-CZ" dirty="0"/>
              <a:t>jejich manželství mi připadalo/se mi zdálo úplně bez mráčku</a:t>
            </a:r>
          </a:p>
          <a:p>
            <a:r>
              <a:rPr lang="cs-CZ" dirty="0"/>
              <a:t>jejich manželství se mi jevilo zcela dokonalé</a:t>
            </a:r>
          </a:p>
          <a:p>
            <a:r>
              <a:rPr lang="cs-CZ" dirty="0"/>
              <a:t>jejich manželství se mi vždy zdálo bez mráčku</a:t>
            </a:r>
          </a:p>
          <a:p>
            <a:r>
              <a:rPr lang="cs-CZ" dirty="0"/>
              <a:t>jejich manželství se mi zdálo zcela bez mráčku</a:t>
            </a:r>
          </a:p>
          <a:p>
            <a:r>
              <a:rPr lang="cs-CZ" dirty="0"/>
              <a:t>jejich manželství mi přišlo naprosto bezstarostné</a:t>
            </a:r>
          </a:p>
          <a:p>
            <a:r>
              <a:rPr lang="cs-CZ" dirty="0"/>
              <a:t>jejich manželství bylo bezproblémové</a:t>
            </a:r>
          </a:p>
          <a:p>
            <a:r>
              <a:rPr lang="cs-CZ" dirty="0"/>
              <a:t>jejich manželství bylo v mých očích naprosto bezstarostné</a:t>
            </a:r>
          </a:p>
          <a:p>
            <a:r>
              <a:rPr lang="cs-CZ" dirty="0"/>
              <a:t>jejich sňatek mi připadal naprosto bezproblémový</a:t>
            </a:r>
          </a:p>
          <a:p>
            <a:r>
              <a:rPr lang="cs-CZ" dirty="0"/>
              <a:t>manželství mi připadalo bezchybné</a:t>
            </a:r>
          </a:p>
          <a:p>
            <a:r>
              <a:rPr lang="cs-CZ" dirty="0"/>
              <a:t>přišlo mi, že její manželství bylo bez mráčku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1607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>
                <a:latin typeface="+mn-lt"/>
              </a:rPr>
              <a:t>Obrazné vyjádření – chybná a neobratná řešení</a:t>
            </a:r>
            <a:br>
              <a:rPr lang="cs-CZ" sz="4000" dirty="0">
                <a:latin typeface="+mn-lt"/>
              </a:rPr>
            </a:br>
            <a:r>
              <a:rPr lang="ru-RU" sz="4000" dirty="0">
                <a:solidFill>
                  <a:srgbClr val="C00000"/>
                </a:solidFill>
                <a:latin typeface="+mn-lt"/>
              </a:rPr>
              <a:t>брак их казался совершенно безоблачным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ale naopak mi toto připadalo úplně bezohledné sobecké</a:t>
            </a:r>
          </a:p>
          <a:p>
            <a:r>
              <a:rPr lang="cs-CZ" dirty="0"/>
              <a:t>jejich vztah se mi zdál prostě bezstarostný</a:t>
            </a:r>
          </a:p>
          <a:p>
            <a:r>
              <a:rPr lang="cs-CZ" dirty="0"/>
              <a:t>jejich manželství se zdálo naprosto bez oblak</a:t>
            </a:r>
          </a:p>
          <a:p>
            <a:r>
              <a:rPr lang="cs-CZ" dirty="0"/>
              <a:t>ale sňatek je, jak se mi zdá, učinil bezstarostnými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7291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4143" y="260622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latin typeface="+mn-lt"/>
              </a:rPr>
              <a:t>Obtížné pasáže – publicistický 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Женское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образование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и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без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малого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столетняя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на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тот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момент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борьба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феминисток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за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свои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права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сделали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литературу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развлечением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внегендерным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, и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утверждение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,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что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чтение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портит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цвет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лица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(а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значит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,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снижает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шансы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на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удачное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замужество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),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уже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в 1900-х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годах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выглядело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смешным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kern="100" dirty="0" err="1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анахронизмом</a:t>
            </a:r>
            <a:r>
              <a:rPr lang="cs-CZ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cs-CZ" kern="100" dirty="0">
              <a:solidFill>
                <a:srgbClr val="C00000"/>
              </a:solidFill>
              <a:ea typeface="Calibri" panose="020F0502020204030204" pitchFamily="34" charset="0"/>
            </a:endParaRPr>
          </a:p>
          <a:p>
            <a:r>
              <a:rPr lang="cs-CZ" dirty="0"/>
              <a:t>Vzdělání žen a téměř sto let feministického boje za svá práva v té době udělaly z literatury negenderovou zábavu a tvrzení, že čtení kazí pleť (a tedy snižuje šance na úspěšné manželství), už v 20. století vypadalo jako směšný přežitek. </a:t>
            </a:r>
          </a:p>
        </p:txBody>
      </p:sp>
    </p:spTree>
    <p:extLst>
      <p:ext uri="{BB962C8B-B14F-4D97-AF65-F5344CB8AC3E}">
        <p14:creationId xmlns:p14="http://schemas.microsoft.com/office/powerpoint/2010/main" val="2826283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4143" y="260622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latin typeface="+mn-lt"/>
              </a:rPr>
              <a:t>Obtížné pasáže – publicistický 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Были и авторы, пишущие исключительно для женщин, – например, скандально знаменитая романистка, сценаристка и голливудский кинорежиссер Элинор Глин (фигура настолько фантастичная, что о ней самой стоило бы написать если не роман, то по крайней мере отдельное эссе).</a:t>
            </a:r>
            <a:endParaRPr lang="cs-CZ" kern="100" dirty="0">
              <a:solidFill>
                <a:srgbClr val="C00000"/>
              </a:solidFill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ru-RU" kern="100" dirty="0">
              <a:solidFill>
                <a:srgbClr val="C00000"/>
              </a:solidFill>
              <a:effectLst/>
              <a:ea typeface="Calibri" panose="020F0502020204030204" pitchFamily="34" charset="0"/>
            </a:endParaRPr>
          </a:p>
          <a:p>
            <a:r>
              <a:rPr lang="cs-CZ" kern="100" dirty="0">
                <a:effectLst/>
                <a:ea typeface="Calibri" panose="020F0502020204030204" pitchFamily="34" charset="0"/>
              </a:rPr>
              <a:t>Existovali autoři, kteří psali výhradně pro ženy. Jednou z nich byla Elinor </a:t>
            </a:r>
            <a:r>
              <a:rPr lang="cs-CZ" kern="100" dirty="0" err="1">
                <a:effectLst/>
                <a:ea typeface="Calibri" panose="020F0502020204030204" pitchFamily="34" charset="0"/>
              </a:rPr>
              <a:t>Glynová</a:t>
            </a:r>
            <a:r>
              <a:rPr lang="cs-CZ" kern="100" dirty="0">
                <a:effectLst/>
                <a:ea typeface="Calibri" panose="020F0502020204030204" pitchFamily="34" charset="0"/>
              </a:rPr>
              <a:t>, scénáristka, hollywoodská režisérka a především spisovatelka, která ve své době byla považovaná za skandální (osoba natolik úžasná, že by si zasloužila, aby o ní někdo napsal román, nebo alespoň esej).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3160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4143" y="260622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latin typeface="+mn-lt"/>
              </a:rPr>
              <a:t>Obtížné pasáže – umělecký 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kern="1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Когда говорят «бабушка», как-то сразу представляется абстрактная милая старушка, личико морщинистое и румяное, как печеное яблоко, добрая такая, улыбчивая старушоночка, чуть ли не блаженная.</a:t>
            </a:r>
          </a:p>
          <a:p>
            <a:r>
              <a:rPr lang="cs-CZ" kern="100" dirty="0">
                <a:effectLst/>
                <a:ea typeface="Calibri" panose="020F0502020204030204" pitchFamily="34" charset="0"/>
              </a:rPr>
              <a:t>Když se řekne babička, každý si hned představí milou hodnou usmívající se stařenku s vrásčitým ruměným obličejem jako pečené jablko. </a:t>
            </a:r>
          </a:p>
          <a:p>
            <a:r>
              <a:rPr lang="cs-CZ" kern="100" dirty="0">
                <a:effectLst/>
                <a:ea typeface="Calibri" panose="020F0502020204030204" pitchFamily="34" charset="0"/>
              </a:rPr>
              <a:t>...tak hodná, usměvavá stařenka, jako by byla svatá. </a:t>
            </a:r>
          </a:p>
          <a:p>
            <a:r>
              <a:rPr lang="cs-CZ" kern="100" dirty="0">
                <a:effectLst/>
                <a:ea typeface="Calibri" panose="020F0502020204030204" pitchFamily="34" charset="0"/>
              </a:rPr>
              <a:t>Když řeknete babička, nějak se vám hned vybaví abstraktní milá stařenka, tvářičky vrásčité a ruměné, jako pečené jablíčko, taková hodná, usměvavá stařenka, skoro až blažená.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5160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Další kreativní překladová řešení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личико морщинистое и румяное, как печеное яблоко – </a:t>
            </a:r>
            <a:r>
              <a:rPr lang="cs-CZ" dirty="0"/>
              <a:t>s tvářemi jako slabikáře</a:t>
            </a:r>
          </a:p>
          <a:p>
            <a:r>
              <a:rPr lang="ru-RU" dirty="0"/>
              <a:t>наивную икону – </a:t>
            </a:r>
            <a:r>
              <a:rPr lang="cs-CZ" dirty="0"/>
              <a:t>naivní archetyp</a:t>
            </a:r>
          </a:p>
          <a:p>
            <a:r>
              <a:rPr lang="ru-RU" dirty="0"/>
              <a:t>От них просто идет тепло, и об это тепло можно греть замерзшие руки</a:t>
            </a:r>
            <a:r>
              <a:rPr lang="cs-CZ" dirty="0"/>
              <a:t>…</a:t>
            </a:r>
            <a:r>
              <a:rPr lang="ru-RU" dirty="0"/>
              <a:t> – Jde z nich vřelost, kterou by se daly zahřát</a:t>
            </a:r>
            <a:r>
              <a:rPr lang="cs-CZ" dirty="0"/>
              <a:t> </a:t>
            </a:r>
            <a:r>
              <a:rPr lang="ru-RU" dirty="0"/>
              <a:t>promrzlé ruc</a:t>
            </a:r>
            <a:r>
              <a:rPr lang="cs-CZ" dirty="0"/>
              <a:t>e…</a:t>
            </a:r>
          </a:p>
          <a:p>
            <a:r>
              <a:rPr lang="ru-RU" dirty="0"/>
              <a:t>улыбчивая старушоночка, чуть ли не блаженная – usměvavá stařenka, jako by byla svatá</a:t>
            </a:r>
            <a:endParaRPr lang="cs-CZ" dirty="0"/>
          </a:p>
          <a:p>
            <a:r>
              <a:rPr lang="ru-RU" dirty="0"/>
              <a:t>к старости – na stará kolena </a:t>
            </a:r>
            <a:endParaRPr lang="cs-CZ" dirty="0"/>
          </a:p>
          <a:p>
            <a:r>
              <a:rPr lang="ru-RU" dirty="0"/>
              <a:t>А мне от моей досталось другое. </a:t>
            </a:r>
            <a:r>
              <a:rPr lang="cs-CZ" dirty="0"/>
              <a:t>–</a:t>
            </a:r>
            <a:r>
              <a:rPr lang="ru-RU" dirty="0"/>
              <a:t> </a:t>
            </a:r>
            <a:r>
              <a:rPr lang="cs-CZ" dirty="0"/>
              <a:t>A mně se takového tepla od babičky nedostávalo. </a:t>
            </a:r>
          </a:p>
          <a:p>
            <a:r>
              <a:rPr lang="ru-RU" dirty="0"/>
              <a:t>стали временем великого роста книжных тиражей</a:t>
            </a:r>
            <a:r>
              <a:rPr lang="cs-CZ" dirty="0"/>
              <a:t> –</a:t>
            </a:r>
            <a:r>
              <a:rPr lang="ru-RU" dirty="0"/>
              <a:t> </a:t>
            </a:r>
            <a:r>
              <a:rPr lang="cs-CZ" dirty="0"/>
              <a:t>došlo k obrovskému nárůstu knihtisku</a:t>
            </a:r>
          </a:p>
        </p:txBody>
      </p:sp>
    </p:spTree>
    <p:extLst>
      <p:ext uri="{BB962C8B-B14F-4D97-AF65-F5344CB8AC3E}">
        <p14:creationId xmlns:p14="http://schemas.microsoft.com/office/powerpoint/2010/main" val="2463791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cs-CZ" sz="2800" b="1" dirty="0">
                <a:latin typeface="+mn-lt"/>
              </a:rPr>
            </a:br>
            <a:br>
              <a:rPr lang="cs-CZ" sz="2800" b="1" dirty="0">
                <a:latin typeface="+mn-lt"/>
              </a:rPr>
            </a:br>
            <a:br>
              <a:rPr lang="cs-CZ" sz="2800" b="1" dirty="0">
                <a:latin typeface="+mn-lt"/>
              </a:rPr>
            </a:br>
            <a:r>
              <a:rPr lang="cs-CZ" sz="2800" b="1" dirty="0">
                <a:latin typeface="+mn-lt"/>
              </a:rPr>
              <a:t>Soutěžilo 21 studentek a studentů</a:t>
            </a:r>
            <a:br>
              <a:rPr lang="cs-CZ" sz="2800" b="1" dirty="0">
                <a:latin typeface="+mn-lt"/>
              </a:rPr>
            </a:br>
            <a:br>
              <a:rPr lang="cs-CZ" sz="2800" b="1" dirty="0">
                <a:latin typeface="+mn-lt"/>
              </a:rPr>
            </a:br>
            <a:br>
              <a:rPr lang="cs-CZ" sz="2800" b="1" dirty="0">
                <a:latin typeface="+mn-lt"/>
              </a:rPr>
            </a:br>
            <a:endParaRPr lang="cs-CZ" sz="28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Hodnotily: </a:t>
            </a:r>
            <a:r>
              <a:rPr lang="cs-CZ" sz="2400" b="1" dirty="0"/>
              <a:t>Mgr. Martina </a:t>
            </a:r>
            <a:r>
              <a:rPr lang="cs-CZ" sz="2400" b="1" dirty="0" err="1"/>
              <a:t>Pálušová</a:t>
            </a:r>
            <a:r>
              <a:rPr lang="cs-CZ" sz="2400" b="1" dirty="0"/>
              <a:t>, PhD. a Doc. PhDr. Zdeňka Vychodilová, CSc.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/>
              <a:t>Texty k překladu:</a:t>
            </a:r>
          </a:p>
          <a:p>
            <a:r>
              <a:rPr lang="cs-CZ" sz="2400" b="1" dirty="0"/>
              <a:t>A) – umělecký text</a:t>
            </a:r>
            <a:r>
              <a:rPr lang="cs-CZ" sz="2400" dirty="0"/>
              <a:t>: úryvek z povídky současného ruského spisovatele a novináře Dmitrije </a:t>
            </a:r>
            <a:r>
              <a:rPr lang="cs-CZ" sz="2400" dirty="0" err="1"/>
              <a:t>Gluchovského</a:t>
            </a:r>
            <a:r>
              <a:rPr lang="cs-CZ" sz="2400" dirty="0"/>
              <a:t>, autora sci-fi trilogie Metro. Rozsah úryvku je 220 slov, tj. 1425 znaků.</a:t>
            </a:r>
          </a:p>
          <a:p>
            <a:r>
              <a:rPr lang="cs-CZ" sz="2400" b="1" dirty="0"/>
              <a:t>B) – odborný text: </a:t>
            </a:r>
            <a:r>
              <a:rPr lang="cs-CZ" sz="2400" dirty="0"/>
              <a:t>část eseje významné literární kritičky Galiny </a:t>
            </a:r>
            <a:r>
              <a:rPr lang="cs-CZ" sz="2400" dirty="0" err="1"/>
              <a:t>Juzefovičové</a:t>
            </a:r>
            <a:r>
              <a:rPr lang="ru-RU" sz="2400" dirty="0"/>
              <a:t>, </a:t>
            </a:r>
            <a:r>
              <a:rPr lang="cs-CZ" sz="2400" dirty="0"/>
              <a:t>V roce 2022 vystoupila proti ruské invazi na Ukrajinu a v současné době žije s rodinou v Turecku. Rozsah úryvku byl 196 slov, tj. 1422 znaků.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683610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n-lt"/>
              </a:rPr>
              <a:t>„Zrádní přátelé“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9977"/>
            <a:ext cx="10515600" cy="4726986"/>
          </a:xfrm>
        </p:spPr>
        <p:txBody>
          <a:bodyPr>
            <a:normAutofit/>
          </a:bodyPr>
          <a:lstStyle/>
          <a:p>
            <a:endParaRPr lang="cs-CZ" dirty="0">
              <a:solidFill>
                <a:srgbClr val="141212"/>
              </a:solidFill>
              <a:effectLst/>
              <a:ea typeface="Times New Roman" panose="02020603050405020304" pitchFamily="18" charset="0"/>
            </a:endParaRPr>
          </a:p>
          <a:p>
            <a:r>
              <a:rPr lang="ru-RU" dirty="0">
                <a:solidFill>
                  <a:srgbClr val="141212"/>
                </a:solidFill>
                <a:effectLst/>
                <a:ea typeface="Times New Roman" panose="02020603050405020304" pitchFamily="18" charset="0"/>
              </a:rPr>
              <a:t>А мне от моей досталось другое</a:t>
            </a:r>
            <a:r>
              <a:rPr lang="cs-CZ" dirty="0">
                <a:solidFill>
                  <a:srgbClr val="141212"/>
                </a:solidFill>
                <a:effectLst/>
                <a:ea typeface="Times New Roman" panose="02020603050405020304" pitchFamily="18" charset="0"/>
              </a:rPr>
              <a:t> – </a:t>
            </a:r>
            <a:r>
              <a:rPr lang="cs-CZ" dirty="0"/>
              <a:t>já  jsem zažil to druhé</a:t>
            </a:r>
          </a:p>
          <a:p>
            <a:r>
              <a:rPr lang="ru-RU" dirty="0"/>
              <a:t>От каждой бабушки ждешь</a:t>
            </a:r>
            <a:r>
              <a:rPr lang="cs-CZ" dirty="0"/>
              <a:t> – Od každé babičky očekáváš</a:t>
            </a:r>
          </a:p>
          <a:p>
            <a:r>
              <a:rPr lang="ru-RU" dirty="0"/>
              <a:t>Романистка</a:t>
            </a:r>
            <a:r>
              <a:rPr lang="cs-CZ" dirty="0"/>
              <a:t> – skandálně proslulá romanistka (skandálně známá romantička)</a:t>
            </a:r>
          </a:p>
          <a:p>
            <a:r>
              <a:rPr lang="ru-RU" dirty="0"/>
              <a:t>кинорежиссер </a:t>
            </a:r>
            <a:r>
              <a:rPr lang="cs-CZ" dirty="0"/>
              <a:t>– </a:t>
            </a:r>
            <a:r>
              <a:rPr lang="cs-CZ" dirty="0" err="1"/>
              <a:t>kinorežisérka</a:t>
            </a:r>
            <a:endParaRPr lang="cs-CZ" dirty="0"/>
          </a:p>
          <a:p>
            <a:r>
              <a:rPr lang="ru-RU" dirty="0"/>
              <a:t>роста книжных тиражей – </a:t>
            </a:r>
            <a:r>
              <a:rPr lang="cs-CZ" dirty="0"/>
              <a:t>nárůstu tiráže knih</a:t>
            </a:r>
          </a:p>
          <a:p>
            <a:r>
              <a:rPr lang="ru-RU" dirty="0"/>
              <a:t>очень важного события</a:t>
            </a:r>
            <a:r>
              <a:rPr lang="cs-CZ" dirty="0"/>
              <a:t> – </a:t>
            </a:r>
            <a:r>
              <a:rPr lang="ru-RU" dirty="0"/>
              <a:t>velmi vážné události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5617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n-lt"/>
              </a:rPr>
              <a:t>Pravopisné a gramatické chyby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(ženy) … Ne že by měl</a:t>
            </a:r>
            <a:r>
              <a:rPr lang="cs-CZ" b="1" dirty="0"/>
              <a:t>i</a:t>
            </a:r>
            <a:r>
              <a:rPr lang="cs-CZ" dirty="0"/>
              <a:t> před rokem 1918 zakázáno číst…</a:t>
            </a:r>
          </a:p>
          <a:p>
            <a:r>
              <a:rPr lang="cs-CZ" dirty="0"/>
              <a:t>Dvacátá a třicátá léta minulého století se stal</a:t>
            </a:r>
            <a:r>
              <a:rPr lang="cs-CZ" b="1" dirty="0"/>
              <a:t>y</a:t>
            </a:r>
          </a:p>
          <a:p>
            <a:r>
              <a:rPr lang="cs-CZ" dirty="0"/>
              <a:t>Feministky, které bojoval</a:t>
            </a:r>
            <a:r>
              <a:rPr lang="cs-CZ" b="1" dirty="0"/>
              <a:t>i </a:t>
            </a:r>
          </a:p>
          <a:p>
            <a:r>
              <a:rPr lang="cs-CZ" dirty="0"/>
              <a:t>literaturu pro všechn</a:t>
            </a:r>
            <a:r>
              <a:rPr lang="cs-CZ" b="1" dirty="0"/>
              <a:t>y</a:t>
            </a:r>
            <a:r>
              <a:rPr lang="cs-CZ" dirty="0"/>
              <a:t> pohlaví</a:t>
            </a:r>
          </a:p>
          <a:p>
            <a:r>
              <a:rPr lang="cs-CZ" dirty="0"/>
              <a:t>nepodobá </a:t>
            </a:r>
            <a:r>
              <a:rPr lang="cs-CZ" b="1" dirty="0"/>
              <a:t>na</a:t>
            </a:r>
            <a:endParaRPr lang="cs-CZ" dirty="0"/>
          </a:p>
          <a:p>
            <a:r>
              <a:rPr lang="cs-CZ" dirty="0"/>
              <a:t>po </a:t>
            </a:r>
            <a:r>
              <a:rPr lang="cs-CZ" b="1" dirty="0"/>
              <a:t>P</a:t>
            </a:r>
            <a:r>
              <a:rPr lang="cs-CZ" dirty="0"/>
              <a:t>rvní světové válce</a:t>
            </a:r>
          </a:p>
          <a:p>
            <a:r>
              <a:rPr lang="pl-PL" dirty="0"/>
              <a:t>A </a:t>
            </a:r>
            <a:r>
              <a:rPr lang="pl-PL" b="1" dirty="0"/>
              <a:t>mě</a:t>
            </a:r>
            <a:r>
              <a:rPr lang="pl-PL" dirty="0"/>
              <a:t> se od mojí dostalo hodně.</a:t>
            </a:r>
          </a:p>
          <a:p>
            <a:r>
              <a:rPr lang="cs-CZ" dirty="0" err="1"/>
              <a:t>bescelery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6315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>
                <a:latin typeface="+mn-lt"/>
              </a:rPr>
              <a:t>Chyby rodilých mluvčích způsobené interferencí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…,divíš se, jak odlišn</a:t>
            </a:r>
            <a:r>
              <a:rPr lang="cs-CZ" b="1" dirty="0"/>
              <a:t>í</a:t>
            </a:r>
            <a:r>
              <a:rPr lang="cs-CZ" dirty="0"/>
              <a:t> </a:t>
            </a:r>
            <a:r>
              <a:rPr lang="cs-CZ" b="1" dirty="0"/>
              <a:t>ony jsou </a:t>
            </a:r>
            <a:r>
              <a:rPr lang="cs-CZ" dirty="0"/>
              <a:t>od té abstrakce</a:t>
            </a:r>
          </a:p>
          <a:p>
            <a:r>
              <a:rPr lang="cs-CZ" dirty="0"/>
              <a:t>…byl vyprodán </a:t>
            </a:r>
            <a:r>
              <a:rPr lang="cs-CZ" b="1" dirty="0"/>
              <a:t>množstvím</a:t>
            </a:r>
            <a:r>
              <a:rPr lang="cs-CZ" dirty="0"/>
              <a:t> přesahujícím milion kusů</a:t>
            </a:r>
          </a:p>
          <a:p>
            <a:r>
              <a:rPr lang="cs-CZ" b="1" dirty="0"/>
              <a:t>sto letní </a:t>
            </a:r>
            <a:r>
              <a:rPr lang="cs-CZ" dirty="0"/>
              <a:t>boj feministek za svoj</a:t>
            </a:r>
            <a:r>
              <a:rPr lang="cs-CZ" b="1" dirty="0"/>
              <a:t>i</a:t>
            </a:r>
            <a:r>
              <a:rPr lang="cs-CZ" dirty="0"/>
              <a:t> práva</a:t>
            </a:r>
          </a:p>
          <a:p>
            <a:r>
              <a:rPr lang="cs-CZ" b="1" dirty="0"/>
              <a:t>Oni </a:t>
            </a:r>
            <a:r>
              <a:rPr lang="cs-CZ" dirty="0"/>
              <a:t>vyzařují teplo…</a:t>
            </a:r>
          </a:p>
          <a:p>
            <a:r>
              <a:rPr lang="cs-CZ" dirty="0"/>
              <a:t>Všechny složky tak zvaného ženského štěstí </a:t>
            </a:r>
            <a:r>
              <a:rPr lang="cs-CZ" b="1" dirty="0"/>
              <a:t>u ní byly</a:t>
            </a:r>
            <a:r>
              <a:rPr lang="cs-CZ" dirty="0"/>
              <a:t>: </a:t>
            </a:r>
            <a:r>
              <a:rPr lang="cs-CZ" b="1" dirty="0"/>
              <a:t>ona</a:t>
            </a:r>
            <a:r>
              <a:rPr lang="cs-CZ" dirty="0"/>
              <a:t> byla provdaná za milovaného muže, </a:t>
            </a:r>
            <a:r>
              <a:rPr lang="cs-CZ" b="1" dirty="0"/>
              <a:t>narodila od něj </a:t>
            </a:r>
            <a:r>
              <a:rPr lang="cs-CZ" dirty="0"/>
              <a:t>tři děti,…</a:t>
            </a:r>
          </a:p>
          <a:p>
            <a:r>
              <a:rPr lang="cs-CZ" dirty="0"/>
              <a:t>ve </a:t>
            </a:r>
            <a:r>
              <a:rPr lang="cs-CZ" b="1" dirty="0"/>
              <a:t>středu</a:t>
            </a:r>
            <a:r>
              <a:rPr lang="cs-CZ" dirty="0"/>
              <a:t> svého života porazila rakovinu</a:t>
            </a:r>
          </a:p>
          <a:p>
            <a:r>
              <a:rPr lang="cs-CZ" dirty="0"/>
              <a:t>vybíhala</a:t>
            </a:r>
            <a:r>
              <a:rPr lang="cs-CZ" b="1" dirty="0"/>
              <a:t> na </a:t>
            </a:r>
            <a:r>
              <a:rPr lang="cs-CZ" dirty="0" err="1"/>
              <a:t>p</a:t>
            </a:r>
            <a:r>
              <a:rPr lang="cs-CZ" b="1" dirty="0" err="1"/>
              <a:t>a</a:t>
            </a:r>
            <a:r>
              <a:rPr lang="cs-CZ" dirty="0" err="1"/>
              <a:t>té</a:t>
            </a:r>
            <a:r>
              <a:rPr lang="cs-CZ" dirty="0"/>
              <a:t> patro</a:t>
            </a:r>
          </a:p>
        </p:txBody>
      </p:sp>
    </p:spTree>
    <p:extLst>
      <p:ext uri="{BB962C8B-B14F-4D97-AF65-F5344CB8AC3E}">
        <p14:creationId xmlns:p14="http://schemas.microsoft.com/office/powerpoint/2010/main" val="16301096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Autofit/>
          </a:bodyPr>
          <a:lstStyle/>
          <a:p>
            <a:r>
              <a:rPr lang="cs-CZ" dirty="0">
                <a:latin typeface="+mn-lt"/>
              </a:rPr>
              <a:t>Obecná doporučení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58091"/>
            <a:ext cx="10515600" cy="511887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cs-CZ" sz="3200" dirty="0"/>
              <a:t>Překladatel by měl chápat smysl překládaného textu a alespoň rámcově se vyznat v pojednávané problematice</a:t>
            </a:r>
          </a:p>
          <a:p>
            <a:pPr>
              <a:lnSpc>
                <a:spcPct val="120000"/>
              </a:lnSpc>
            </a:pPr>
            <a:r>
              <a:rPr lang="cs-CZ" sz="3200" dirty="0"/>
              <a:t>V mnoha případech existuje více správných variant řešení – využívejme bohatství mateřského jazyka</a:t>
            </a:r>
          </a:p>
          <a:p>
            <a:pPr>
              <a:lnSpc>
                <a:spcPct val="120000"/>
              </a:lnSpc>
            </a:pPr>
            <a:r>
              <a:rPr lang="cs-CZ" sz="3200" dirty="0">
                <a:solidFill>
                  <a:srgbClr val="0070C0"/>
                </a:solidFill>
              </a:rPr>
              <a:t>Vyvarujme se přílišné doslovnosti, nebojme se odpoutat od formy originálu. Mějme na mysli, že i blízce příbuzné jazyky se od sebe mohou lišit:</a:t>
            </a:r>
          </a:p>
          <a:p>
            <a:pPr lvl="1">
              <a:lnSpc>
                <a:spcPct val="120000"/>
              </a:lnSpc>
            </a:pPr>
            <a:r>
              <a:rPr lang="cs-CZ" sz="2900" dirty="0"/>
              <a:t>Stejná forma může vyjadřovat různý obsah (stejný výraz může mít jiný význam)</a:t>
            </a:r>
          </a:p>
          <a:p>
            <a:pPr lvl="1">
              <a:lnSpc>
                <a:spcPct val="120000"/>
              </a:lnSpc>
            </a:pPr>
            <a:r>
              <a:rPr lang="cs-CZ" sz="2900" dirty="0"/>
              <a:t>Stejný obsah může být vyjádřen různými formami (jeden a tentýž význam se vyjadřuje různě</a:t>
            </a:r>
            <a:r>
              <a:rPr lang="cs-CZ" sz="2000" dirty="0"/>
              <a:t>)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cs-CZ" sz="2000" dirty="0"/>
          </a:p>
          <a:p>
            <a:pPr marL="457200" lvl="1" indent="0">
              <a:lnSpc>
                <a:spcPct val="110000"/>
              </a:lnSpc>
              <a:buNone/>
            </a:pPr>
            <a:r>
              <a:rPr lang="cs-CZ" sz="34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sz="3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NEUSTÁLÉ OVĚŘOVÁNÍ VÝZNAMU VE SLOVNÍKU</a:t>
            </a:r>
            <a:r>
              <a:rPr lang="cs-CZ" sz="3400" dirty="0">
                <a:latin typeface="Calibri" panose="020F0502020204030204" pitchFamily="34" charset="0"/>
                <a:cs typeface="Calibri" panose="020F0502020204030204" pitchFamily="34" charset="0"/>
              </a:rPr>
              <a:t>, využívání překladačů omezme na minimum, přeložené vždy pečlivě zkontrolujme a upravme</a:t>
            </a:r>
            <a:endParaRPr lang="cs-CZ" sz="3400" dirty="0"/>
          </a:p>
          <a:p>
            <a:endParaRPr lang="cs-CZ" dirty="0"/>
          </a:p>
          <a:p>
            <a:r>
              <a:rPr lang="cs-CZ" sz="4000" dirty="0">
                <a:solidFill>
                  <a:srgbClr val="FF0000"/>
                </a:solidFill>
              </a:rPr>
              <a:t>Dbejme na přirozenost vyjadřování</a:t>
            </a:r>
          </a:p>
          <a:p>
            <a:r>
              <a:rPr lang="cs-CZ" sz="4000" dirty="0">
                <a:solidFill>
                  <a:srgbClr val="FF0000"/>
                </a:solidFill>
              </a:rPr>
              <a:t>Pěstujme kulturu mateřského jazyka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4869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Závěrečné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5600"/>
            <a:ext cx="10515600" cy="5080000"/>
          </a:xfrm>
        </p:spPr>
        <p:txBody>
          <a:bodyPr>
            <a:normAutofit fontScale="92500" lnSpcReduction="10000"/>
          </a:bodyPr>
          <a:lstStyle/>
          <a:p>
            <a:r>
              <a:rPr lang="cs-CZ" sz="2600" dirty="0"/>
              <a:t>Všichni jste se překladu zhostili výborně, byť s menšími nebo většími nedostatky. Ty jsou však vzhledem ke krátké době, kterou se učíte rusky, nepříliš podstatné. Klobouk dolů – ocenění byste si zasloužili všichni, bohužel počet hlavních cen a čestných uznání je omezený a porota měla velmi těžký úkol…</a:t>
            </a:r>
          </a:p>
          <a:p>
            <a:pPr marL="0" indent="0">
              <a:buNone/>
            </a:pPr>
            <a:r>
              <a:rPr lang="cs-CZ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Překládejte!</a:t>
            </a:r>
          </a:p>
          <a:p>
            <a:pPr marL="0" indent="0"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Zvažte možnost účasti v celostátní </a:t>
            </a:r>
            <a:r>
              <a:rPr lang="cs-CZ" sz="2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překladatelské soutěži Jiřího Levého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pro překladatele do 35 let. Veškeré informace najdete na:</a:t>
            </a:r>
          </a:p>
          <a:p>
            <a:pPr marL="0" indent="0">
              <a:buNone/>
            </a:pPr>
            <a:r>
              <a:rPr lang="cs-CZ" sz="2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www.obecprekladatelu.cz</a:t>
            </a:r>
            <a:endParaRPr lang="cs-CZ" sz="2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Případné individuální dotazy Vám rády zodpovíme na mailových adresách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zdenka.vychodilova@upol.cz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; 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martina.palusova@upol.cz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						</a:t>
            </a:r>
            <a:endParaRPr lang="cs-CZ" sz="2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69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Kritéria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Stylistická stránka (dodržení žánrově-stylistického ladění textu, dynamiky vyprávění, adekvátní převod hovorového jazyka, výrazy vhodné do daného kontextu, náležitý slovosled…)</a:t>
            </a:r>
          </a:p>
          <a:p>
            <a:r>
              <a:rPr lang="cs-CZ" dirty="0"/>
              <a:t>Věcná správnost (adekvátní a ekvivalentní převod obsahové stránky textu, interference)</a:t>
            </a:r>
          </a:p>
          <a:p>
            <a:r>
              <a:rPr lang="cs-CZ" dirty="0"/>
              <a:t>Gramatika a pravopis</a:t>
            </a:r>
          </a:p>
          <a:p>
            <a:r>
              <a:rPr lang="cs-CZ" dirty="0"/>
              <a:t>Textová koherence a koheze (soudržnost textu jako celku a návaznost jeho jednotlivých úseků, plynulost líčení)</a:t>
            </a:r>
          </a:p>
          <a:p>
            <a:r>
              <a:rPr lang="cs-CZ" dirty="0"/>
              <a:t>Kreativní překladatelský přístup, nápadité řešení obtížných pasáží („plusové body“)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0048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86748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latin typeface="+mn-lt"/>
              </a:rPr>
              <a:t>Formální a logická návaznost, smysluplnost formulací, slovosled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 První světové válce, se čtenářská auditoria fakticky zdvojnásobila sčítáním vzniknuté zásadně nové kategorie čtenářů – žen. </a:t>
            </a:r>
          </a:p>
          <a:p>
            <a:r>
              <a:rPr lang="cs-CZ" dirty="0"/>
              <a:t>Tento markantní kolektivní růst byl důvodem jedné vážné události.</a:t>
            </a:r>
          </a:p>
          <a:p>
            <a:r>
              <a:rPr lang="cs-CZ" dirty="0"/>
              <a:t>Tento tektonický kvantitativní posun se stal výsledkem jedné opravdu důležité události: v letech, nadcházejících první světové válce se počet čtenářů dvojnásobil na úkor vzniku prakticky nové kategorie čtenářů – žen.(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 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годы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последовавшие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Первой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мировой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войной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читательская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аудитория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фактически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удвоилась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счет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появления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принципиально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новой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категории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читателей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женщин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cs-CZ" dirty="0"/>
              <a:t>)</a:t>
            </a:r>
          </a:p>
          <a:p>
            <a:r>
              <a:rPr lang="cs-CZ" dirty="0"/>
              <a:t>stálo za to o ní napsat jestli ne román, tak v krajní situaci alespoň samostatnou esej (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ней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самой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стоило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бы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написать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если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роман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то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крайней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мере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отдельное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эссе</a:t>
            </a:r>
            <a:r>
              <a:rPr lang="cs-CZ" dirty="0"/>
              <a:t>)</a:t>
            </a:r>
          </a:p>
          <a:p>
            <a:r>
              <a:rPr lang="cs-CZ" dirty="0"/>
              <a:t>Z nich jde pouze teplo a v tomto teple si můžeš zahřát své zmrzlé ruce, jak v dětství, tak až když vyrosteš. (</a:t>
            </a:r>
            <a:r>
              <a:rPr lang="ru-RU" sz="1800" dirty="0">
                <a:solidFill>
                  <a:srgbClr val="14121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 них просто идет тепло, и об это тепло можно греть замерзшие руки всегда – и в детстве, и когда повзрослеешь.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9816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n-lt"/>
              </a:rPr>
              <a:t>O</a:t>
            </a:r>
            <a:r>
              <a:rPr lang="cs-CZ" sz="4400" dirty="0">
                <a:latin typeface="+mn-lt"/>
              </a:rPr>
              <a:t>bsahové posuny, věcná pochybení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800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Женское</a:t>
            </a:r>
            <a:r>
              <a:rPr lang="cs-CZ" sz="2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800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образование</a:t>
            </a:r>
            <a:r>
              <a:rPr lang="cs-CZ" sz="2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cs-CZ" sz="2800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без</a:t>
            </a:r>
            <a:r>
              <a:rPr lang="cs-CZ" sz="2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800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малого</a:t>
            </a:r>
            <a:r>
              <a:rPr lang="cs-CZ" sz="2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800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столетняя</a:t>
            </a:r>
            <a:r>
              <a:rPr lang="cs-CZ" sz="2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800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</a:t>
            </a:r>
            <a:r>
              <a:rPr lang="cs-CZ" sz="2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800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тот</a:t>
            </a:r>
            <a:r>
              <a:rPr lang="cs-CZ" sz="2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800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момент</a:t>
            </a:r>
            <a:r>
              <a:rPr lang="cs-CZ" sz="2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800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борьба</a:t>
            </a:r>
            <a:r>
              <a:rPr lang="cs-CZ" sz="2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800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феминисток</a:t>
            </a:r>
            <a:r>
              <a:rPr lang="cs-CZ" sz="2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800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</a:t>
            </a:r>
            <a:r>
              <a:rPr lang="cs-CZ" sz="2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800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свои</a:t>
            </a:r>
            <a:r>
              <a:rPr lang="cs-CZ" sz="2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800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права</a:t>
            </a:r>
            <a:r>
              <a:rPr lang="cs-CZ" sz="2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800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сделали</a:t>
            </a:r>
            <a:r>
              <a:rPr lang="cs-CZ" sz="2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800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литературу</a:t>
            </a:r>
            <a:r>
              <a:rPr lang="cs-CZ" sz="2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800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развлечением</a:t>
            </a:r>
            <a:r>
              <a:rPr lang="cs-CZ" sz="2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800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внегендерным</a:t>
            </a:r>
            <a:r>
              <a:rPr lang="cs-CZ" sz="2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Ale už předtím existovalo malé množství feministek</a:t>
            </a:r>
          </a:p>
          <a:p>
            <a:r>
              <a:rPr lang="cs-CZ" dirty="0"/>
              <a:t>Ženské vzdělání necelé století před okamžikem feministického hnutí za svá práva dělalo z literatury zábavu bezpohlavních a důkaz toho, že čtení ničí tvář světa</a:t>
            </a:r>
          </a:p>
          <a:p>
            <a:r>
              <a:rPr lang="cs-CZ" dirty="0"/>
              <a:t>Ženské vzdělávání i bez krátkého století, mělo momenty bojů feministek za svá práva tvořit literaturu že četba vyvrací milostné vzplanutí </a:t>
            </a:r>
          </a:p>
          <a:p>
            <a:r>
              <a:rPr lang="cs-CZ" dirty="0"/>
              <a:t>Ženské uskupení bez mála století pro tento moment ve feministickém boji za práva žen si vzali literaturu jakožto rozptýlení a utvrzeny v tom, že čtení pomáhá barvě pleti (to znamenalo snížené šance na ucházející manželství), již počátkem dvacátého století to vypadalo jako směšný anarchismus. </a:t>
            </a:r>
          </a:p>
          <a:p>
            <a:r>
              <a:rPr lang="cs-CZ" dirty="0"/>
              <a:t>že čtení ničí zabarvení pletě </a:t>
            </a:r>
          </a:p>
          <a:p>
            <a:r>
              <a:rPr lang="cs-CZ" dirty="0"/>
              <a:t>ničí rozdíly v barvě pleti</a:t>
            </a:r>
          </a:p>
          <a:p>
            <a:r>
              <a:rPr lang="cs-CZ" dirty="0"/>
              <a:t>čtení ničí jedinečnost člověka</a:t>
            </a:r>
          </a:p>
          <a:p>
            <a:r>
              <a:rPr lang="cs-CZ" dirty="0"/>
              <a:t>učinili literaturu zábavou</a:t>
            </a:r>
          </a:p>
        </p:txBody>
      </p:sp>
    </p:spTree>
    <p:extLst>
      <p:ext uri="{BB962C8B-B14F-4D97-AF65-F5344CB8AC3E}">
        <p14:creationId xmlns:p14="http://schemas.microsoft.com/office/powerpoint/2010/main" val="2887932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n-lt"/>
              </a:rPr>
              <a:t>O</a:t>
            </a:r>
            <a:r>
              <a:rPr lang="cs-CZ" sz="4400" dirty="0">
                <a:latin typeface="+mn-lt"/>
              </a:rPr>
              <a:t>bsahové posuny, věcná pochybení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Na konci čtrnáctého století (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конце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XIX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века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dirty="0"/>
              <a:t>)</a:t>
            </a:r>
          </a:p>
          <a:p>
            <a:r>
              <a:rPr lang="cs-CZ" dirty="0"/>
              <a:t>Elinor </a:t>
            </a:r>
            <a:r>
              <a:rPr lang="cs-CZ" dirty="0" err="1"/>
              <a:t>Glinová</a:t>
            </a:r>
            <a:r>
              <a:rPr lang="cs-CZ" dirty="0"/>
              <a:t>, která měla tak fantastickou postavu, že stálo za to o ní napsat… (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Элинор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Глин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фигура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настолько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фантастичная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что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ней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самой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стоило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бы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написать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если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роман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то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крайней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мере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отдельное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эссе</a:t>
            </a:r>
            <a:r>
              <a:rPr lang="cs-CZ" sz="18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cs-CZ" dirty="0"/>
              <a:t>)</a:t>
            </a:r>
          </a:p>
          <a:p>
            <a:r>
              <a:rPr lang="cs-CZ" dirty="0"/>
              <a:t>Ženské vzdělání, i bez období boje feministek za práva žen, považovalo literaturu za rozptýlení a tvrdilo, že čtení ničí barvu obličeje (a tím snižuje šanci na manželství) a bylo považováno za směšné.</a:t>
            </a:r>
          </a:p>
          <a:p>
            <a:r>
              <a:rPr lang="cs-CZ" dirty="0"/>
              <a:t>Počet návštěvníků čtenářských poslucháren se </a:t>
            </a:r>
            <a:r>
              <a:rPr lang="cs-CZ" dirty="0" err="1"/>
              <a:t>vpodstatě</a:t>
            </a:r>
            <a:r>
              <a:rPr lang="cs-CZ" dirty="0"/>
              <a:t> zdvojnásobil</a:t>
            </a:r>
          </a:p>
          <a:p>
            <a:r>
              <a:rPr lang="cs-CZ" dirty="0"/>
              <a:t>se čtenáři fakticky rozpůlili na úkor vzniku principiálně nové kategorie čtenářů, žen (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читательская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аудитория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фактически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удвоилась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счет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появления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принципиально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новой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категории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читателей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женщин</a:t>
            </a:r>
            <a:r>
              <a:rPr lang="cs-CZ" dirty="0"/>
              <a:t>)</a:t>
            </a:r>
          </a:p>
          <a:p>
            <a:r>
              <a:rPr lang="cs-CZ" dirty="0"/>
              <a:t>postava natolik fantastická, že by stálo za to o ní samotné napsat román to je však poněkud jiná kapitola (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фигура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настолько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фантастичная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что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ней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самой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стоило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бы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написать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если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роман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то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крайней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мере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отдельное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эссе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4717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n-lt"/>
              </a:rPr>
              <a:t>O</a:t>
            </a:r>
            <a:r>
              <a:rPr lang="cs-CZ" sz="4400" dirty="0">
                <a:latin typeface="+mn-lt"/>
              </a:rPr>
              <a:t>bsahové posuny, věcná pochybení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milá stařenka, s tvářičkou vrásčitou a začervenalou, nakusující jablko (</a:t>
            </a:r>
            <a:r>
              <a:rPr lang="ru-RU" sz="1800" dirty="0">
                <a:solidFill>
                  <a:srgbClr val="14121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личико морщинистое и румяное, как печеное яблоко</a:t>
            </a:r>
            <a:r>
              <a:rPr lang="cs-CZ" dirty="0"/>
              <a:t>)</a:t>
            </a:r>
          </a:p>
          <a:p>
            <a:r>
              <a:rPr lang="cs-CZ" dirty="0"/>
              <a:t>Zajímavé je, že když se urážlivě, houževnatě hádáte s matkou či otcem, tak od každé babičky přijímáte vždy nevýslovnou dobrotu. (</a:t>
            </a:r>
            <a:r>
              <a:rPr lang="ru-RU" sz="1800" dirty="0">
                <a:solidFill>
                  <a:srgbClr val="14121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грызущиеся то с матерью, то с отцом… От каждой бабушки ждешь безусловной доброты.</a:t>
            </a:r>
            <a:r>
              <a:rPr lang="cs-CZ" dirty="0"/>
              <a:t>) </a:t>
            </a:r>
          </a:p>
          <a:p>
            <a:r>
              <a:rPr lang="cs-CZ" dirty="0"/>
              <a:t>Její zdraví bylo vynikající, bez problémů překonala půlku života a i po překlenutí do svých osmdesáti byla schopna vyběhnout do pátého patra.</a:t>
            </a:r>
          </a:p>
          <a:p>
            <a:r>
              <a:rPr lang="cs-CZ" dirty="0"/>
              <a:t>Vplula do osmdesátých let a vyběhla na páté patro (</a:t>
            </a:r>
            <a:r>
              <a:rPr lang="ru-RU" sz="1800" dirty="0">
                <a:solidFill>
                  <a:srgbClr val="14121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она переборола рак и вплоть до восьмидесяти лет взбегала на пятый этаж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369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Vlastní jména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Ruština – transkripce přejímání na fonetickém principu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Жюль Верн</a:t>
            </a:r>
          </a:p>
          <a:p>
            <a:pPr lvl="2"/>
            <a:r>
              <a:rPr lang="cs-CZ" b="1" dirty="0" err="1">
                <a:solidFill>
                  <a:srgbClr val="00B050"/>
                </a:solidFill>
              </a:rPr>
              <a:t>Jules</a:t>
            </a:r>
            <a:r>
              <a:rPr lang="cs-CZ" b="1" dirty="0">
                <a:solidFill>
                  <a:srgbClr val="00B050"/>
                </a:solidFill>
              </a:rPr>
              <a:t> Verne</a:t>
            </a:r>
            <a:endParaRPr lang="ru-RU" b="1" dirty="0">
              <a:solidFill>
                <a:srgbClr val="00B050"/>
              </a:solidFill>
            </a:endParaRPr>
          </a:p>
          <a:p>
            <a:r>
              <a:rPr lang="ru-RU" dirty="0">
                <a:solidFill>
                  <a:srgbClr val="C00000"/>
                </a:solidFill>
              </a:rPr>
              <a:t>Маргарет Митчелл</a:t>
            </a:r>
          </a:p>
          <a:p>
            <a:pPr lvl="2"/>
            <a:r>
              <a:rPr lang="cs-CZ" b="1" dirty="0">
                <a:solidFill>
                  <a:srgbClr val="00B050"/>
                </a:solidFill>
              </a:rPr>
              <a:t>Margaret </a:t>
            </a:r>
            <a:r>
              <a:rPr lang="cs-CZ" b="1" dirty="0" err="1">
                <a:solidFill>
                  <a:srgbClr val="00B050"/>
                </a:solidFill>
              </a:rPr>
              <a:t>Mitchell</a:t>
            </a:r>
            <a:r>
              <a:rPr lang="cs-CZ" b="1" dirty="0">
                <a:solidFill>
                  <a:srgbClr val="00B050"/>
                </a:solidFill>
              </a:rPr>
              <a:t>(</a:t>
            </a:r>
            <a:r>
              <a:rPr lang="cs-CZ" b="1" dirty="0" err="1">
                <a:solidFill>
                  <a:srgbClr val="00B050"/>
                </a:solidFill>
              </a:rPr>
              <a:t>ová</a:t>
            </a:r>
            <a:r>
              <a:rPr lang="cs-CZ" b="1" dirty="0">
                <a:solidFill>
                  <a:srgbClr val="00B050"/>
                </a:solidFill>
              </a:rPr>
              <a:t>)</a:t>
            </a:r>
            <a:endParaRPr lang="ru-RU" b="1" dirty="0">
              <a:solidFill>
                <a:srgbClr val="00B050"/>
              </a:solidFill>
            </a:endParaRPr>
          </a:p>
          <a:p>
            <a:r>
              <a:rPr lang="ru-RU" dirty="0">
                <a:solidFill>
                  <a:srgbClr val="C00000"/>
                </a:solidFill>
              </a:rPr>
              <a:t>Элинор Глин</a:t>
            </a:r>
            <a:endParaRPr lang="cs-CZ" dirty="0">
              <a:solidFill>
                <a:srgbClr val="C00000"/>
              </a:solidFill>
            </a:endParaRPr>
          </a:p>
          <a:p>
            <a:pPr lvl="2"/>
            <a:r>
              <a:rPr lang="cs-CZ" b="1" dirty="0">
                <a:solidFill>
                  <a:srgbClr val="00B050"/>
                </a:solidFill>
              </a:rPr>
              <a:t>Elinor </a:t>
            </a:r>
            <a:r>
              <a:rPr lang="cs-CZ" b="1" dirty="0" err="1">
                <a:solidFill>
                  <a:srgbClr val="00B050"/>
                </a:solidFill>
              </a:rPr>
              <a:t>Glyn</a:t>
            </a:r>
            <a:r>
              <a:rPr lang="cs-CZ" b="1" dirty="0">
                <a:solidFill>
                  <a:srgbClr val="00B050"/>
                </a:solidFill>
              </a:rPr>
              <a:t>(</a:t>
            </a:r>
            <a:r>
              <a:rPr lang="cs-CZ" b="1" dirty="0" err="1">
                <a:solidFill>
                  <a:srgbClr val="00B050"/>
                </a:solidFill>
              </a:rPr>
              <a:t>ová</a:t>
            </a:r>
            <a:r>
              <a:rPr lang="cs-CZ" b="1" dirty="0">
                <a:solidFill>
                  <a:srgbClr val="00B050"/>
                </a:solidFill>
              </a:rPr>
              <a:t>)</a:t>
            </a:r>
          </a:p>
          <a:p>
            <a:pPr marL="914400" lvl="2" indent="0">
              <a:buNone/>
            </a:pPr>
            <a:endParaRPr lang="cs-CZ" b="1" dirty="0">
              <a:solidFill>
                <a:srgbClr val="00B050"/>
              </a:solidFill>
            </a:endParaRPr>
          </a:p>
          <a:p>
            <a:pPr marL="914400" lvl="2" indent="0">
              <a:buNone/>
            </a:pPr>
            <a:endParaRPr lang="cs-CZ" b="1" dirty="0">
              <a:solidFill>
                <a:srgbClr val="00B050"/>
              </a:solidFill>
            </a:endParaRPr>
          </a:p>
          <a:p>
            <a:r>
              <a:rPr lang="ru-RU" dirty="0">
                <a:solidFill>
                  <a:srgbClr val="C00000"/>
                </a:solidFill>
              </a:rPr>
              <a:t>Галина Юзефович</a:t>
            </a:r>
            <a:endParaRPr lang="cs-CZ" dirty="0">
              <a:solidFill>
                <a:srgbClr val="C00000"/>
              </a:solidFill>
            </a:endParaRPr>
          </a:p>
          <a:p>
            <a:pPr lvl="2"/>
            <a:r>
              <a:rPr lang="cs-CZ" b="1" dirty="0">
                <a:solidFill>
                  <a:srgbClr val="00B050"/>
                </a:solidFill>
              </a:rPr>
              <a:t>Galina </a:t>
            </a:r>
            <a:r>
              <a:rPr lang="cs-CZ" b="1" dirty="0" err="1">
                <a:solidFill>
                  <a:srgbClr val="00B050"/>
                </a:solidFill>
              </a:rPr>
              <a:t>Juzefovič</a:t>
            </a:r>
            <a:r>
              <a:rPr lang="cs-CZ" b="1" dirty="0">
                <a:solidFill>
                  <a:srgbClr val="00B050"/>
                </a:solidFill>
              </a:rPr>
              <a:t>(</a:t>
            </a:r>
            <a:r>
              <a:rPr lang="cs-CZ" b="1" dirty="0" err="1">
                <a:solidFill>
                  <a:srgbClr val="00B050"/>
                </a:solidFill>
              </a:rPr>
              <a:t>ová</a:t>
            </a:r>
            <a:r>
              <a:rPr lang="cs-CZ" b="1" dirty="0">
                <a:solidFill>
                  <a:srgbClr val="00B050"/>
                </a:solidFill>
              </a:rPr>
              <a:t>)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979715"/>
            <a:ext cx="5183188" cy="1164772"/>
          </a:xfrm>
        </p:spPr>
        <p:txBody>
          <a:bodyPr/>
          <a:lstStyle/>
          <a:p>
            <a:r>
              <a:rPr lang="cs-CZ" dirty="0"/>
              <a:t>Nesprávné studentské verze: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Margaret </a:t>
            </a:r>
            <a:r>
              <a:rPr lang="cs-CZ" dirty="0" err="1"/>
              <a:t>Mitčelová</a:t>
            </a:r>
            <a:endParaRPr lang="cs-CZ" dirty="0"/>
          </a:p>
          <a:p>
            <a:r>
              <a:rPr lang="cs-CZ" dirty="0" err="1"/>
              <a:t>Margaréta</a:t>
            </a:r>
            <a:r>
              <a:rPr lang="cs-CZ" dirty="0"/>
              <a:t> </a:t>
            </a:r>
            <a:r>
              <a:rPr lang="cs-CZ" dirty="0" err="1"/>
              <a:t>Mitčelová</a:t>
            </a:r>
            <a:endParaRPr lang="cs-CZ" dirty="0"/>
          </a:p>
          <a:p>
            <a:r>
              <a:rPr lang="cs-CZ" dirty="0"/>
              <a:t>Margaret Michel</a:t>
            </a:r>
          </a:p>
          <a:p>
            <a:r>
              <a:rPr lang="cs-CZ" dirty="0" err="1"/>
              <a:t>Margaretrh</a:t>
            </a:r>
            <a:r>
              <a:rPr lang="cs-CZ" dirty="0"/>
              <a:t> </a:t>
            </a:r>
            <a:r>
              <a:rPr lang="cs-CZ" dirty="0" err="1"/>
              <a:t>Mitchell</a:t>
            </a:r>
            <a:endParaRPr lang="cs-CZ" dirty="0"/>
          </a:p>
          <a:p>
            <a:r>
              <a:rPr lang="cs-CZ" dirty="0" err="1"/>
              <a:t>Elenor</a:t>
            </a:r>
            <a:r>
              <a:rPr lang="cs-CZ" dirty="0"/>
              <a:t> Glen</a:t>
            </a:r>
          </a:p>
          <a:p>
            <a:r>
              <a:rPr lang="cs-CZ" dirty="0"/>
              <a:t>Helena </a:t>
            </a:r>
            <a:r>
              <a:rPr lang="cs-CZ" dirty="0" err="1"/>
              <a:t>Josefovičová</a:t>
            </a:r>
            <a:endParaRPr lang="cs-CZ" dirty="0"/>
          </a:p>
          <a:p>
            <a:r>
              <a:rPr lang="cs-CZ" dirty="0"/>
              <a:t>GALINA YUZEFOVICHOVÁ</a:t>
            </a:r>
          </a:p>
          <a:p>
            <a:r>
              <a:rPr lang="cs-CZ" dirty="0"/>
              <a:t>HALINA JUZEFOVIČ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6196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Jules</a:t>
            </a:r>
            <a:r>
              <a:rPr lang="cs-CZ" dirty="0"/>
              <a:t> Verne</a:t>
            </a: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5878286" y="1110343"/>
            <a:ext cx="5181600" cy="525167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Studentské verze byly většinou správné, včetně:</a:t>
            </a:r>
          </a:p>
          <a:p>
            <a:r>
              <a:rPr lang="cs-CZ" dirty="0" err="1">
                <a:solidFill>
                  <a:srgbClr val="00B050"/>
                </a:solidFill>
              </a:rPr>
              <a:t>Julovi</a:t>
            </a:r>
            <a:r>
              <a:rPr lang="cs-CZ" dirty="0">
                <a:solidFill>
                  <a:srgbClr val="00B050"/>
                </a:solidFill>
              </a:rPr>
              <a:t> Vernovi </a:t>
            </a:r>
            <a:r>
              <a:rPr lang="cs-CZ" dirty="0"/>
              <a:t>(neobvyklá, ale přípustná varianta)</a:t>
            </a:r>
          </a:p>
          <a:p>
            <a:endParaRPr lang="cs-CZ" dirty="0"/>
          </a:p>
          <a:p>
            <a:r>
              <a:rPr lang="cs-CZ" dirty="0"/>
              <a:t>Chybné varianty:</a:t>
            </a:r>
          </a:p>
          <a:p>
            <a:r>
              <a:rPr lang="cs-CZ" dirty="0">
                <a:solidFill>
                  <a:srgbClr val="0070C0"/>
                </a:solidFill>
              </a:rPr>
              <a:t>Žilu Vernovi</a:t>
            </a:r>
          </a:p>
          <a:p>
            <a:r>
              <a:rPr lang="cs-CZ" dirty="0">
                <a:solidFill>
                  <a:srgbClr val="0070C0"/>
                </a:solidFill>
              </a:rPr>
              <a:t>Juliovi Vernovi</a:t>
            </a:r>
          </a:p>
          <a:p>
            <a:r>
              <a:rPr lang="cs-CZ" dirty="0" err="1">
                <a:solidFill>
                  <a:srgbClr val="0070C0"/>
                </a:solidFill>
              </a:rPr>
              <a:t>Žilju</a:t>
            </a:r>
            <a:r>
              <a:rPr lang="cs-CZ" dirty="0">
                <a:solidFill>
                  <a:srgbClr val="0070C0"/>
                </a:solidFill>
              </a:rPr>
              <a:t> Vernovi</a:t>
            </a:r>
          </a:p>
          <a:p>
            <a:r>
              <a:rPr lang="cs-CZ" dirty="0" err="1">
                <a:solidFill>
                  <a:srgbClr val="0070C0"/>
                </a:solidFill>
              </a:rPr>
              <a:t>Žjulju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Vjernu</a:t>
            </a:r>
            <a:endParaRPr lang="cs-CZ" dirty="0">
              <a:solidFill>
                <a:srgbClr val="0070C0"/>
              </a:solidFill>
            </a:endParaRPr>
          </a:p>
          <a:p>
            <a:r>
              <a:rPr lang="cs-CZ" dirty="0" err="1">
                <a:solidFill>
                  <a:srgbClr val="0070C0"/>
                </a:solidFill>
              </a:rPr>
              <a:t>Žjoljo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Bernové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228600" y="1690688"/>
            <a:ext cx="5181600" cy="46713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1. </a:t>
            </a:r>
            <a:r>
              <a:rPr lang="cs-CZ" dirty="0" err="1">
                <a:solidFill>
                  <a:srgbClr val="00B050"/>
                </a:solidFill>
              </a:rPr>
              <a:t>Jules</a:t>
            </a:r>
            <a:r>
              <a:rPr lang="cs-CZ" dirty="0">
                <a:solidFill>
                  <a:srgbClr val="00B050"/>
                </a:solidFill>
              </a:rPr>
              <a:t> Verne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2. </a:t>
            </a:r>
            <a:r>
              <a:rPr lang="cs-CZ" dirty="0" err="1">
                <a:solidFill>
                  <a:srgbClr val="00B050"/>
                </a:solidFill>
              </a:rPr>
              <a:t>Julesa</a:t>
            </a:r>
            <a:r>
              <a:rPr lang="cs-CZ" dirty="0">
                <a:solidFill>
                  <a:srgbClr val="00B050"/>
                </a:solidFill>
              </a:rPr>
              <a:t>/</a:t>
            </a:r>
            <a:r>
              <a:rPr lang="cs-CZ" dirty="0" err="1">
                <a:solidFill>
                  <a:srgbClr val="00B050"/>
                </a:solidFill>
              </a:rPr>
              <a:t>Julese</a:t>
            </a:r>
            <a:r>
              <a:rPr lang="cs-CZ" dirty="0">
                <a:solidFill>
                  <a:srgbClr val="00B050"/>
                </a:solidFill>
              </a:rPr>
              <a:t>// Verna/</a:t>
            </a:r>
            <a:r>
              <a:rPr lang="cs-CZ" dirty="0" err="1">
                <a:solidFill>
                  <a:srgbClr val="00B050"/>
                </a:solidFill>
              </a:rPr>
              <a:t>Vernea</a:t>
            </a:r>
            <a:endParaRPr lang="cs-CZ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3. </a:t>
            </a:r>
            <a:r>
              <a:rPr lang="cs-CZ" dirty="0" err="1">
                <a:solidFill>
                  <a:srgbClr val="00B050"/>
                </a:solidFill>
              </a:rPr>
              <a:t>Julesu</a:t>
            </a:r>
            <a:r>
              <a:rPr lang="cs-CZ" dirty="0">
                <a:solidFill>
                  <a:srgbClr val="00B050"/>
                </a:solidFill>
              </a:rPr>
              <a:t>/</a:t>
            </a:r>
            <a:r>
              <a:rPr lang="cs-CZ" dirty="0" err="1">
                <a:solidFill>
                  <a:srgbClr val="00B050"/>
                </a:solidFill>
              </a:rPr>
              <a:t>Julesi</a:t>
            </a:r>
            <a:r>
              <a:rPr lang="cs-CZ" dirty="0">
                <a:solidFill>
                  <a:srgbClr val="00B050"/>
                </a:solidFill>
              </a:rPr>
              <a:t>/</a:t>
            </a:r>
            <a:r>
              <a:rPr lang="cs-CZ" dirty="0" err="1">
                <a:solidFill>
                  <a:srgbClr val="00B050"/>
                </a:solidFill>
              </a:rPr>
              <a:t>Julesovi</a:t>
            </a:r>
            <a:r>
              <a:rPr lang="cs-CZ" dirty="0">
                <a:solidFill>
                  <a:srgbClr val="00B050"/>
                </a:solidFill>
              </a:rPr>
              <a:t> //Vernovi/      </a:t>
            </a:r>
            <a:r>
              <a:rPr lang="cs-CZ" dirty="0" err="1">
                <a:solidFill>
                  <a:srgbClr val="00B050"/>
                </a:solidFill>
              </a:rPr>
              <a:t>Verneovi</a:t>
            </a:r>
            <a:endParaRPr lang="cs-CZ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4. </a:t>
            </a:r>
            <a:r>
              <a:rPr lang="cs-CZ" dirty="0" err="1">
                <a:solidFill>
                  <a:srgbClr val="00B050"/>
                </a:solidFill>
              </a:rPr>
              <a:t>Julesa</a:t>
            </a:r>
            <a:r>
              <a:rPr lang="cs-CZ" dirty="0">
                <a:solidFill>
                  <a:srgbClr val="00B050"/>
                </a:solidFill>
              </a:rPr>
              <a:t>/ </a:t>
            </a:r>
            <a:r>
              <a:rPr lang="cs-CZ" dirty="0" err="1">
                <a:solidFill>
                  <a:srgbClr val="00B050"/>
                </a:solidFill>
              </a:rPr>
              <a:t>Julese</a:t>
            </a:r>
            <a:r>
              <a:rPr lang="cs-CZ" dirty="0">
                <a:solidFill>
                  <a:srgbClr val="00B050"/>
                </a:solidFill>
              </a:rPr>
              <a:t> //Verna/</a:t>
            </a:r>
            <a:r>
              <a:rPr lang="cs-CZ" dirty="0" err="1">
                <a:solidFill>
                  <a:srgbClr val="00B050"/>
                </a:solidFill>
              </a:rPr>
              <a:t>Vernea</a:t>
            </a:r>
            <a:endParaRPr lang="cs-CZ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5. </a:t>
            </a:r>
            <a:r>
              <a:rPr lang="cs-CZ" dirty="0" err="1">
                <a:solidFill>
                  <a:srgbClr val="00B050"/>
                </a:solidFill>
              </a:rPr>
              <a:t>Julese</a:t>
            </a:r>
            <a:r>
              <a:rPr lang="cs-CZ" dirty="0">
                <a:solidFill>
                  <a:srgbClr val="00B050"/>
                </a:solidFill>
              </a:rPr>
              <a:t>/</a:t>
            </a:r>
            <a:r>
              <a:rPr lang="cs-CZ" dirty="0" err="1">
                <a:solidFill>
                  <a:srgbClr val="00B050"/>
                </a:solidFill>
              </a:rPr>
              <a:t>Julesi</a:t>
            </a:r>
            <a:r>
              <a:rPr lang="cs-CZ" dirty="0">
                <a:solidFill>
                  <a:srgbClr val="00B050"/>
                </a:solidFill>
              </a:rPr>
              <a:t> //Verne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6. </a:t>
            </a:r>
            <a:r>
              <a:rPr lang="cs-CZ" dirty="0" err="1">
                <a:solidFill>
                  <a:srgbClr val="00B050"/>
                </a:solidFill>
              </a:rPr>
              <a:t>Julesu</a:t>
            </a:r>
            <a:r>
              <a:rPr lang="cs-CZ" dirty="0">
                <a:solidFill>
                  <a:srgbClr val="00B050"/>
                </a:solidFill>
              </a:rPr>
              <a:t>/</a:t>
            </a:r>
            <a:r>
              <a:rPr lang="cs-CZ" dirty="0" err="1">
                <a:solidFill>
                  <a:srgbClr val="00B050"/>
                </a:solidFill>
              </a:rPr>
              <a:t>Julesi</a:t>
            </a:r>
            <a:r>
              <a:rPr lang="cs-CZ" dirty="0">
                <a:solidFill>
                  <a:srgbClr val="00B050"/>
                </a:solidFill>
              </a:rPr>
              <a:t>/</a:t>
            </a:r>
            <a:r>
              <a:rPr lang="cs-CZ" dirty="0" err="1">
                <a:solidFill>
                  <a:srgbClr val="00B050"/>
                </a:solidFill>
              </a:rPr>
              <a:t>Julesovi</a:t>
            </a:r>
            <a:r>
              <a:rPr lang="cs-CZ" dirty="0">
                <a:solidFill>
                  <a:srgbClr val="00B050"/>
                </a:solidFill>
              </a:rPr>
              <a:t>//Vernovi/ </a:t>
            </a:r>
            <a:r>
              <a:rPr lang="cs-CZ" dirty="0" err="1">
                <a:solidFill>
                  <a:srgbClr val="00B050"/>
                </a:solidFill>
              </a:rPr>
              <a:t>Verneovi</a:t>
            </a:r>
            <a:endParaRPr lang="cs-CZ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7. </a:t>
            </a:r>
            <a:r>
              <a:rPr lang="cs-CZ" dirty="0" err="1">
                <a:solidFill>
                  <a:srgbClr val="00B050"/>
                </a:solidFill>
              </a:rPr>
              <a:t>Julesem</a:t>
            </a:r>
            <a:r>
              <a:rPr lang="cs-CZ" dirty="0">
                <a:solidFill>
                  <a:srgbClr val="00B050"/>
                </a:solidFill>
              </a:rPr>
              <a:t> Vernem</a:t>
            </a:r>
          </a:p>
        </p:txBody>
      </p:sp>
    </p:spTree>
    <p:extLst>
      <p:ext uri="{BB962C8B-B14F-4D97-AF65-F5344CB8AC3E}">
        <p14:creationId xmlns:p14="http://schemas.microsoft.com/office/powerpoint/2010/main" val="14418212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</TotalTime>
  <Words>2130</Words>
  <Application>Microsoft Office PowerPoint</Application>
  <PresentationFormat>Širokoúhlá obrazovka</PresentationFormat>
  <Paragraphs>213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Motiv Office</vt:lpstr>
      <vt:lpstr>                                            Překladatelská soutěž pro střední školy – ruský jazyk</vt:lpstr>
      <vt:lpstr>   Soutěžilo 21 studentek a studentů   </vt:lpstr>
      <vt:lpstr>Kritéria hodnocení</vt:lpstr>
      <vt:lpstr>Formální a logická návaznost, smysluplnost formulací, slovosled</vt:lpstr>
      <vt:lpstr>Obsahové posuny, věcná pochybení</vt:lpstr>
      <vt:lpstr>Obsahové posuny, věcná pochybení</vt:lpstr>
      <vt:lpstr>Obsahové posuny, věcná pochybení</vt:lpstr>
      <vt:lpstr>Vlastní jména</vt:lpstr>
      <vt:lpstr>Jules Verne</vt:lpstr>
      <vt:lpstr>                       Názvy literárních děl</vt:lpstr>
      <vt:lpstr>Odborná terminologie, cizí slova</vt:lpstr>
      <vt:lpstr>Frazeologizovaný výraz дед в ней души не чаял – pěkná překladová řešení</vt:lpstr>
      <vt:lpstr>дед в ней души не чаял – chybná řešení</vt:lpstr>
      <vt:lpstr>Obrazné vyjádření – pěkná překladová řešení: брак их казался совершенно безоблачным</vt:lpstr>
      <vt:lpstr>Obrazné vyjádření – chybná a neobratná řešení брак их казался совершенно безоблачным</vt:lpstr>
      <vt:lpstr>Obtížné pasáže – publicistický text</vt:lpstr>
      <vt:lpstr>Obtížné pasáže – publicistický text</vt:lpstr>
      <vt:lpstr>Obtížné pasáže – umělecký text</vt:lpstr>
      <vt:lpstr>Další kreativní překladová řešení</vt:lpstr>
      <vt:lpstr>„Zrádní přátelé“</vt:lpstr>
      <vt:lpstr>Pravopisné a gramatické chyby</vt:lpstr>
      <vt:lpstr>Chyby rodilých mluvčích způsobené interferencí</vt:lpstr>
      <vt:lpstr>Obecná doporučení</vt:lpstr>
      <vt:lpstr>Závěrečné hodnocení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Překladatelská soutěž pro střední školy  - ruský jazyk</dc:title>
  <dc:creator>KSL</dc:creator>
  <cp:lastModifiedBy>KSL</cp:lastModifiedBy>
  <cp:revision>91</cp:revision>
  <dcterms:created xsi:type="dcterms:W3CDTF">2022-01-23T20:29:57Z</dcterms:created>
  <dcterms:modified xsi:type="dcterms:W3CDTF">2025-01-23T16:02:17Z</dcterms:modified>
</cp:coreProperties>
</file>