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7" r:id="rId2"/>
    <p:sldId id="258" r:id="rId3"/>
    <p:sldId id="274" r:id="rId4"/>
    <p:sldId id="261" r:id="rId5"/>
    <p:sldId id="259" r:id="rId6"/>
    <p:sldId id="285" r:id="rId7"/>
    <p:sldId id="287" r:id="rId8"/>
    <p:sldId id="288" r:id="rId9"/>
    <p:sldId id="263" r:id="rId10"/>
    <p:sldId id="266" r:id="rId11"/>
    <p:sldId id="289" r:id="rId12"/>
    <p:sldId id="278" r:id="rId13"/>
    <p:sldId id="281" r:id="rId14"/>
    <p:sldId id="286" r:id="rId15"/>
    <p:sldId id="290" r:id="rId16"/>
    <p:sldId id="273" r:id="rId17"/>
  </p:sldIdLst>
  <p:sldSz cx="8999538" cy="6840538"/>
  <p:notesSz cx="6858000" cy="9144000"/>
  <p:defaultTextStyle>
    <a:defPPr>
      <a:defRPr lang="cs-CZ"/>
    </a:defPPr>
    <a:lvl1pPr algn="l" defTabSz="904875" rtl="0" fontAlgn="base">
      <a:spcBef>
        <a:spcPct val="0"/>
      </a:spcBef>
      <a:spcAft>
        <a:spcPct val="0"/>
      </a:spcAft>
      <a:defRPr sz="1700" kern="1200">
        <a:solidFill>
          <a:schemeClr val="tx1"/>
        </a:solidFill>
        <a:latin typeface="Arial" charset="0"/>
        <a:ea typeface="+mn-ea"/>
        <a:cs typeface="Arial" charset="0"/>
      </a:defRPr>
    </a:lvl1pPr>
    <a:lvl2pPr marL="452438" indent="4763" algn="l" defTabSz="904875" rtl="0" fontAlgn="base">
      <a:spcBef>
        <a:spcPct val="0"/>
      </a:spcBef>
      <a:spcAft>
        <a:spcPct val="0"/>
      </a:spcAft>
      <a:defRPr sz="1700" kern="1200">
        <a:solidFill>
          <a:schemeClr val="tx1"/>
        </a:solidFill>
        <a:latin typeface="Arial" charset="0"/>
        <a:ea typeface="+mn-ea"/>
        <a:cs typeface="Arial" charset="0"/>
      </a:defRPr>
    </a:lvl2pPr>
    <a:lvl3pPr marL="904875" indent="9525" algn="l" defTabSz="904875" rtl="0" fontAlgn="base">
      <a:spcBef>
        <a:spcPct val="0"/>
      </a:spcBef>
      <a:spcAft>
        <a:spcPct val="0"/>
      </a:spcAft>
      <a:defRPr sz="1700" kern="1200">
        <a:solidFill>
          <a:schemeClr val="tx1"/>
        </a:solidFill>
        <a:latin typeface="Arial" charset="0"/>
        <a:ea typeface="+mn-ea"/>
        <a:cs typeface="Arial" charset="0"/>
      </a:defRPr>
    </a:lvl3pPr>
    <a:lvl4pPr marL="1357313" indent="14288" algn="l" defTabSz="904875" rtl="0" fontAlgn="base">
      <a:spcBef>
        <a:spcPct val="0"/>
      </a:spcBef>
      <a:spcAft>
        <a:spcPct val="0"/>
      </a:spcAft>
      <a:defRPr sz="1700" kern="1200">
        <a:solidFill>
          <a:schemeClr val="tx1"/>
        </a:solidFill>
        <a:latin typeface="Arial" charset="0"/>
        <a:ea typeface="+mn-ea"/>
        <a:cs typeface="Arial" charset="0"/>
      </a:defRPr>
    </a:lvl4pPr>
    <a:lvl5pPr marL="1809750" indent="19050" algn="l" defTabSz="904875" rtl="0" fontAlgn="base">
      <a:spcBef>
        <a:spcPct val="0"/>
      </a:spcBef>
      <a:spcAft>
        <a:spcPct val="0"/>
      </a:spcAft>
      <a:defRPr sz="1700" kern="1200">
        <a:solidFill>
          <a:schemeClr val="tx1"/>
        </a:solidFill>
        <a:latin typeface="Arial" charset="0"/>
        <a:ea typeface="+mn-ea"/>
        <a:cs typeface="Arial" charset="0"/>
      </a:defRPr>
    </a:lvl5pPr>
    <a:lvl6pPr marL="2286000" algn="l" defTabSz="914400" rtl="0" eaLnBrk="1" latinLnBrk="0" hangingPunct="1">
      <a:defRPr sz="1700" kern="1200">
        <a:solidFill>
          <a:schemeClr val="tx1"/>
        </a:solidFill>
        <a:latin typeface="Arial" charset="0"/>
        <a:ea typeface="+mn-ea"/>
        <a:cs typeface="Arial" charset="0"/>
      </a:defRPr>
    </a:lvl6pPr>
    <a:lvl7pPr marL="2743200" algn="l" defTabSz="914400" rtl="0" eaLnBrk="1" latinLnBrk="0" hangingPunct="1">
      <a:defRPr sz="1700" kern="1200">
        <a:solidFill>
          <a:schemeClr val="tx1"/>
        </a:solidFill>
        <a:latin typeface="Arial" charset="0"/>
        <a:ea typeface="+mn-ea"/>
        <a:cs typeface="Arial" charset="0"/>
      </a:defRPr>
    </a:lvl7pPr>
    <a:lvl8pPr marL="3200400" algn="l" defTabSz="914400" rtl="0" eaLnBrk="1" latinLnBrk="0" hangingPunct="1">
      <a:defRPr sz="1700" kern="1200">
        <a:solidFill>
          <a:schemeClr val="tx1"/>
        </a:solidFill>
        <a:latin typeface="Arial" charset="0"/>
        <a:ea typeface="+mn-ea"/>
        <a:cs typeface="Arial" charset="0"/>
      </a:defRPr>
    </a:lvl8pPr>
    <a:lvl9pPr marL="3657600" algn="l" defTabSz="914400" rtl="0" eaLnBrk="1" latinLnBrk="0" hangingPunct="1">
      <a:defRPr sz="17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54">
          <p15:clr>
            <a:srgbClr val="A4A3A4"/>
          </p15:clr>
        </p15:guide>
        <p15:guide id="2" pos="28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1500" y="96"/>
      </p:cViewPr>
      <p:guideLst>
        <p:guide orient="horz" pos="2154"/>
        <p:guide pos="283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905073"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defTabSz="905073" fontAlgn="auto">
              <a:spcBef>
                <a:spcPts val="0"/>
              </a:spcBef>
              <a:spcAft>
                <a:spcPts val="0"/>
              </a:spcAft>
              <a:defRPr sz="1200" smtClean="0">
                <a:latin typeface="+mn-lt"/>
                <a:cs typeface="+mn-cs"/>
              </a:defRPr>
            </a:lvl1pPr>
          </a:lstStyle>
          <a:p>
            <a:pPr>
              <a:defRPr/>
            </a:pPr>
            <a:fld id="{835D049F-9EA5-4793-A497-36251E995C4B}" type="datetimeFigureOut">
              <a:rPr lang="cs-CZ"/>
              <a:pPr>
                <a:defRPr/>
              </a:pPr>
              <a:t>23.01.2026</a:t>
            </a:fld>
            <a:endParaRPr lang="cs-CZ"/>
          </a:p>
        </p:txBody>
      </p:sp>
      <p:sp>
        <p:nvSpPr>
          <p:cNvPr id="4" name="Zástupný symbol pro obrázek snímku 3"/>
          <p:cNvSpPr>
            <a:spLocks noGrp="1" noRot="1" noChangeAspect="1"/>
          </p:cNvSpPr>
          <p:nvPr>
            <p:ph type="sldImg" idx="2"/>
          </p:nvPr>
        </p:nvSpPr>
        <p:spPr>
          <a:xfrm>
            <a:off x="1398588" y="1143000"/>
            <a:ext cx="4060825" cy="3086100"/>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noProof="0"/>
              <a:t>Kliknutím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905073"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defTabSz="905073" fontAlgn="auto">
              <a:spcBef>
                <a:spcPts val="0"/>
              </a:spcBef>
              <a:spcAft>
                <a:spcPts val="0"/>
              </a:spcAft>
              <a:defRPr sz="1200" smtClean="0">
                <a:latin typeface="+mn-lt"/>
                <a:cs typeface="+mn-cs"/>
              </a:defRPr>
            </a:lvl1pPr>
          </a:lstStyle>
          <a:p>
            <a:pPr>
              <a:defRPr/>
            </a:pPr>
            <a:fld id="{734E7EC6-7184-41CD-8CD6-C0AB4EA781CC}" type="slidenum">
              <a:rPr lang="cs-CZ"/>
              <a:pPr>
                <a:defRPr/>
              </a:pPr>
              <a:t>‹#›</a:t>
            </a:fld>
            <a:endParaRPr lang="cs-CZ"/>
          </a:p>
        </p:txBody>
      </p:sp>
    </p:spTree>
    <p:extLst>
      <p:ext uri="{BB962C8B-B14F-4D97-AF65-F5344CB8AC3E}">
        <p14:creationId xmlns:p14="http://schemas.microsoft.com/office/powerpoint/2010/main" val="42716136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Zástupný symbol pro obrázek snímku 1"/>
          <p:cNvSpPr>
            <a:spLocks noGrp="1" noRot="1" noChangeAspect="1"/>
          </p:cNvSpPr>
          <p:nvPr>
            <p:ph type="sldImg"/>
          </p:nvPr>
        </p:nvSpPr>
        <p:spPr bwMode="auto">
          <a:noFill/>
          <a:ln>
            <a:solidFill>
              <a:srgbClr val="000000"/>
            </a:solidFill>
            <a:miter lim="800000"/>
            <a:headEnd/>
            <a:tailEnd/>
          </a:ln>
        </p:spPr>
      </p:sp>
      <p:sp>
        <p:nvSpPr>
          <p:cNvPr id="14338"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smtClean="0"/>
          </a:p>
        </p:txBody>
      </p:sp>
      <p:sp>
        <p:nvSpPr>
          <p:cNvPr id="14339"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04875" fontAlgn="base">
              <a:spcBef>
                <a:spcPct val="0"/>
              </a:spcBef>
              <a:spcAft>
                <a:spcPct val="0"/>
              </a:spcAft>
            </a:pPr>
            <a:fld id="{DAFDEF46-88A8-4AD9-B94D-1F1005A16288}" type="slidenum">
              <a:rPr lang="cs-CZ">
                <a:cs typeface="Arial" charset="0"/>
              </a:rPr>
              <a:pPr defTabSz="904875" fontAlgn="base">
                <a:spcBef>
                  <a:spcPct val="0"/>
                </a:spcBef>
                <a:spcAft>
                  <a:spcPct val="0"/>
                </a:spcAft>
              </a:pPr>
              <a:t>2</a:t>
            </a:fld>
            <a:endParaRPr lang="cs-CZ">
              <a:cs typeface="Arial" charset="0"/>
            </a:endParaRPr>
          </a:p>
        </p:txBody>
      </p:sp>
    </p:spTree>
    <p:extLst>
      <p:ext uri="{BB962C8B-B14F-4D97-AF65-F5344CB8AC3E}">
        <p14:creationId xmlns:p14="http://schemas.microsoft.com/office/powerpoint/2010/main" val="1603178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Zástupný symbol pro obrázek snímku 1"/>
          <p:cNvSpPr>
            <a:spLocks noGrp="1" noRot="1" noChangeAspect="1"/>
          </p:cNvSpPr>
          <p:nvPr>
            <p:ph type="sldImg"/>
          </p:nvPr>
        </p:nvSpPr>
        <p:spPr bwMode="auto">
          <a:noFill/>
          <a:ln>
            <a:solidFill>
              <a:srgbClr val="000000"/>
            </a:solidFill>
            <a:miter lim="800000"/>
            <a:headEnd/>
            <a:tailEnd/>
          </a:ln>
        </p:spPr>
      </p:sp>
      <p:sp>
        <p:nvSpPr>
          <p:cNvPr id="18434"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smtClean="0"/>
          </a:p>
        </p:txBody>
      </p:sp>
      <p:sp>
        <p:nvSpPr>
          <p:cNvPr id="18435"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04875" fontAlgn="base">
              <a:spcBef>
                <a:spcPct val="0"/>
              </a:spcBef>
              <a:spcAft>
                <a:spcPct val="0"/>
              </a:spcAft>
            </a:pPr>
            <a:fld id="{A1444E42-1D3B-4CD8-AEC6-226EC447F058}" type="slidenum">
              <a:rPr lang="cs-CZ">
                <a:cs typeface="Arial" charset="0"/>
              </a:rPr>
              <a:pPr defTabSz="904875" fontAlgn="base">
                <a:spcBef>
                  <a:spcPct val="0"/>
                </a:spcBef>
                <a:spcAft>
                  <a:spcPct val="0"/>
                </a:spcAft>
              </a:pPr>
              <a:t>5</a:t>
            </a:fld>
            <a:endParaRPr lang="cs-CZ">
              <a:cs typeface="Arial" charset="0"/>
            </a:endParaRPr>
          </a:p>
        </p:txBody>
      </p:sp>
    </p:spTree>
    <p:extLst>
      <p:ext uri="{BB962C8B-B14F-4D97-AF65-F5344CB8AC3E}">
        <p14:creationId xmlns:p14="http://schemas.microsoft.com/office/powerpoint/2010/main" val="52335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Úvodní snímek">
    <p:spTree>
      <p:nvGrpSpPr>
        <p:cNvPr id="1" name=""/>
        <p:cNvGrpSpPr/>
        <p:nvPr/>
      </p:nvGrpSpPr>
      <p:grpSpPr>
        <a:xfrm>
          <a:off x="0" y="0"/>
          <a:ext cx="0" cy="0"/>
          <a:chOff x="0" y="0"/>
          <a:chExt cx="0" cy="0"/>
        </a:xfrm>
      </p:grpSpPr>
      <p:pic>
        <p:nvPicPr>
          <p:cNvPr id="2" name="Obrázek 6"/>
          <p:cNvPicPr>
            <a:picLocks noChangeAspect="1"/>
          </p:cNvPicPr>
          <p:nvPr userDrawn="1"/>
        </p:nvPicPr>
        <p:blipFill>
          <a:blip r:embed="rId2"/>
          <a:srcRect/>
          <a:stretch>
            <a:fillRect/>
          </a:stretch>
        </p:blipFill>
        <p:spPr bwMode="auto">
          <a:xfrm>
            <a:off x="2828925" y="2905125"/>
            <a:ext cx="3341688" cy="1030288"/>
          </a:xfrm>
          <a:prstGeom prst="rect">
            <a:avLst/>
          </a:prstGeom>
          <a:noFill/>
          <a:ln w="9525">
            <a:noFill/>
            <a:miter lim="800000"/>
            <a:headEnd/>
            <a:tailEnd/>
          </a:ln>
        </p:spPr>
      </p:pic>
      <p:sp>
        <p:nvSpPr>
          <p:cNvPr id="3" name="Footer Placeholder 4"/>
          <p:cNvSpPr>
            <a:spLocks noGrp="1"/>
          </p:cNvSpPr>
          <p:nvPr>
            <p:ph type="ftr" sz="quarter" idx="10"/>
          </p:nvPr>
        </p:nvSpPr>
        <p:spPr>
          <a:xfrm>
            <a:off x="1079500" y="6450013"/>
            <a:ext cx="6840538" cy="215900"/>
          </a:xfrm>
        </p:spPr>
        <p:txBody>
          <a:bodyPr/>
          <a:lstStyle>
            <a:lvl1pPr algn="ctr">
              <a:defRPr dirty="0"/>
            </a:lvl1pPr>
          </a:lstStyle>
          <a:p>
            <a:pPr>
              <a:defRPr/>
            </a:pPr>
            <a:r>
              <a:rPr lang="cs-CZ"/>
              <a:t>autor prezentace, datum prezentace, univerzitní oddělení, fakulta, adresa</a:t>
            </a:r>
          </a:p>
        </p:txBody>
      </p:sp>
      <p:sp>
        <p:nvSpPr>
          <p:cNvPr id="4" name="Slide Number Placeholder 5"/>
          <p:cNvSpPr>
            <a:spLocks noGrp="1"/>
          </p:cNvSpPr>
          <p:nvPr>
            <p:ph type="sldNum" sz="quarter" idx="11"/>
          </p:nvPr>
        </p:nvSpPr>
        <p:spPr/>
        <p:txBody>
          <a:bodyPr/>
          <a:lstStyle>
            <a:lvl1pPr>
              <a:defRPr/>
            </a:lvl1pPr>
          </a:lstStyle>
          <a:p>
            <a:pPr>
              <a:defRPr/>
            </a:pPr>
            <a:fld id="{FF0FBCAA-9043-4809-9789-E9D47623FE7A}"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720000" y="1980001"/>
            <a:ext cx="7560000" cy="1612866"/>
          </a:xfrm>
        </p:spPr>
        <p:txBody>
          <a:bodyPr>
            <a:normAutofit/>
          </a:bodyPr>
          <a:lstStyle>
            <a:lvl1pPr algn="l">
              <a:defRPr sz="2600"/>
            </a:lvl1pPr>
          </a:lstStyle>
          <a:p>
            <a:r>
              <a:rPr lang="cs-CZ"/>
              <a:t>Kliknutím lze upravit styl.</a:t>
            </a:r>
            <a:endParaRPr lang="en-US" dirty="0"/>
          </a:p>
        </p:txBody>
      </p:sp>
      <p:sp>
        <p:nvSpPr>
          <p:cNvPr id="3" name="Subtitle 2"/>
          <p:cNvSpPr>
            <a:spLocks noGrp="1"/>
          </p:cNvSpPr>
          <p:nvPr>
            <p:ph type="subTitle" idx="1"/>
          </p:nvPr>
        </p:nvSpPr>
        <p:spPr>
          <a:xfrm>
            <a:off x="720000" y="3592866"/>
            <a:ext cx="7560000" cy="1552712"/>
          </a:xfrm>
        </p:spPr>
        <p:txBody>
          <a:bodyPr/>
          <a:lstStyle>
            <a:lvl1pPr marL="0" indent="0" algn="l">
              <a:buNone/>
              <a:defRPr sz="2362">
                <a:solidFill>
                  <a:schemeClr val="accent2"/>
                </a:solidFill>
              </a:defRPr>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lang="cs-CZ"/>
              <a:t>Kliknutím lze upravit styl předlohy.</a:t>
            </a:r>
            <a:endParaRPr lang="en-US" dirty="0"/>
          </a:p>
        </p:txBody>
      </p:sp>
      <p:sp>
        <p:nvSpPr>
          <p:cNvPr id="4" name="Footer Placeholder 4"/>
          <p:cNvSpPr>
            <a:spLocks noGrp="1"/>
          </p:cNvSpPr>
          <p:nvPr>
            <p:ph type="ftr" sz="quarter" idx="10"/>
          </p:nvPr>
        </p:nvSpPr>
        <p:spPr/>
        <p:txBody>
          <a:bodyPr/>
          <a:lstStyle>
            <a:lvl1pPr>
              <a:defRPr dirty="0"/>
            </a:lvl1pPr>
          </a:lstStyle>
          <a:p>
            <a:pPr>
              <a:defRPr/>
            </a:pPr>
            <a:r>
              <a:rPr lang="cs-CZ"/>
              <a:t>autor prezentace, datum prezentace, univerzitní oddělení, fakulta, adresa</a:t>
            </a:r>
          </a:p>
        </p:txBody>
      </p:sp>
      <p:sp>
        <p:nvSpPr>
          <p:cNvPr id="5" name="Slide Number Placeholder 5"/>
          <p:cNvSpPr>
            <a:spLocks noGrp="1"/>
          </p:cNvSpPr>
          <p:nvPr>
            <p:ph type="sldNum" sz="quarter" idx="11"/>
          </p:nvPr>
        </p:nvSpPr>
        <p:spPr/>
        <p:txBody>
          <a:bodyPr/>
          <a:lstStyle>
            <a:lvl1pPr>
              <a:defRPr/>
            </a:lvl1pPr>
          </a:lstStyle>
          <a:p>
            <a:pPr>
              <a:defRPr/>
            </a:pPr>
            <a:fld id="{C8A1FB62-5714-46FD-8214-44B932A7A185}"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Úvodní snímek">
    <p:spTree>
      <p:nvGrpSpPr>
        <p:cNvPr id="1" name=""/>
        <p:cNvGrpSpPr/>
        <p:nvPr/>
      </p:nvGrpSpPr>
      <p:grpSpPr>
        <a:xfrm>
          <a:off x="0" y="0"/>
          <a:ext cx="0" cy="0"/>
          <a:chOff x="0" y="0"/>
          <a:chExt cx="0" cy="0"/>
        </a:xfrm>
      </p:grpSpPr>
      <p:pic>
        <p:nvPicPr>
          <p:cNvPr id="4" name="Obrázek 3"/>
          <p:cNvPicPr>
            <a:picLocks noChangeAspect="1"/>
          </p:cNvPicPr>
          <p:nvPr userDrawn="1"/>
        </p:nvPicPr>
        <p:blipFill>
          <a:blip r:embed="rId2"/>
          <a:srcRect/>
          <a:stretch>
            <a:fillRect/>
          </a:stretch>
        </p:blipFill>
        <p:spPr bwMode="auto">
          <a:xfrm>
            <a:off x="3397250" y="1260475"/>
            <a:ext cx="2205038" cy="1825625"/>
          </a:xfrm>
          <a:prstGeom prst="rect">
            <a:avLst/>
          </a:prstGeom>
          <a:noFill/>
          <a:ln w="9525">
            <a:noFill/>
            <a:miter lim="800000"/>
            <a:headEnd/>
            <a:tailEnd/>
          </a:ln>
        </p:spPr>
      </p:pic>
      <p:sp>
        <p:nvSpPr>
          <p:cNvPr id="2" name="Title 1"/>
          <p:cNvSpPr>
            <a:spLocks noGrp="1"/>
          </p:cNvSpPr>
          <p:nvPr>
            <p:ph type="ctrTitle"/>
          </p:nvPr>
        </p:nvSpPr>
        <p:spPr>
          <a:xfrm>
            <a:off x="720000" y="4380949"/>
            <a:ext cx="7560000" cy="982528"/>
          </a:xfrm>
        </p:spPr>
        <p:txBody>
          <a:bodyPr>
            <a:normAutofit/>
          </a:bodyPr>
          <a:lstStyle>
            <a:lvl1pPr algn="ctr">
              <a:defRPr sz="2600"/>
            </a:lvl1pPr>
          </a:lstStyle>
          <a:p>
            <a:r>
              <a:rPr lang="cs-CZ"/>
              <a:t>Kliknutím lze upravit styl.</a:t>
            </a:r>
            <a:endParaRPr lang="en-US" dirty="0"/>
          </a:p>
        </p:txBody>
      </p:sp>
      <p:sp>
        <p:nvSpPr>
          <p:cNvPr id="3" name="Subtitle 2"/>
          <p:cNvSpPr>
            <a:spLocks noGrp="1"/>
          </p:cNvSpPr>
          <p:nvPr>
            <p:ph type="subTitle" idx="1"/>
          </p:nvPr>
        </p:nvSpPr>
        <p:spPr>
          <a:xfrm>
            <a:off x="720000" y="5363477"/>
            <a:ext cx="7560000" cy="945883"/>
          </a:xfrm>
        </p:spPr>
        <p:txBody>
          <a:bodyPr/>
          <a:lstStyle>
            <a:lvl1pPr marL="0" indent="0" algn="ctr">
              <a:buNone/>
              <a:defRPr sz="2362">
                <a:solidFill>
                  <a:schemeClr val="accent2"/>
                </a:solidFill>
              </a:defRPr>
            </a:lvl1pPr>
            <a:lvl2pPr marL="449976" indent="0" algn="ctr">
              <a:buNone/>
              <a:defRPr sz="1968"/>
            </a:lvl2pPr>
            <a:lvl3pPr marL="899952" indent="0" algn="ctr">
              <a:buNone/>
              <a:defRPr sz="1772"/>
            </a:lvl3pPr>
            <a:lvl4pPr marL="1349929" indent="0" algn="ctr">
              <a:buNone/>
              <a:defRPr sz="1575"/>
            </a:lvl4pPr>
            <a:lvl5pPr marL="1799905" indent="0" algn="ctr">
              <a:buNone/>
              <a:defRPr sz="1575"/>
            </a:lvl5pPr>
            <a:lvl6pPr marL="2249881" indent="0" algn="ctr">
              <a:buNone/>
              <a:defRPr sz="1575"/>
            </a:lvl6pPr>
            <a:lvl7pPr marL="2699857" indent="0" algn="ctr">
              <a:buNone/>
              <a:defRPr sz="1575"/>
            </a:lvl7pPr>
            <a:lvl8pPr marL="3149834" indent="0" algn="ctr">
              <a:buNone/>
              <a:defRPr sz="1575"/>
            </a:lvl8pPr>
            <a:lvl9pPr marL="3599810" indent="0" algn="ctr">
              <a:buNone/>
              <a:defRPr sz="1575"/>
            </a:lvl9pPr>
          </a:lstStyle>
          <a:p>
            <a:r>
              <a:rPr lang="cs-CZ"/>
              <a:t>Kliknutím lze upravit styl předlohy.</a:t>
            </a:r>
            <a:endParaRPr lang="en-US" dirty="0"/>
          </a:p>
        </p:txBody>
      </p:sp>
      <p:sp>
        <p:nvSpPr>
          <p:cNvPr id="5" name="Footer Placeholder 4"/>
          <p:cNvSpPr>
            <a:spLocks noGrp="1"/>
          </p:cNvSpPr>
          <p:nvPr>
            <p:ph type="ftr" sz="quarter" idx="10"/>
          </p:nvPr>
        </p:nvSpPr>
        <p:spPr>
          <a:xfrm>
            <a:off x="1079500" y="6450013"/>
            <a:ext cx="6840538" cy="215900"/>
          </a:xfrm>
        </p:spPr>
        <p:txBody>
          <a:bodyPr/>
          <a:lstStyle>
            <a:lvl1pPr algn="ctr">
              <a:defRPr dirty="0"/>
            </a:lvl1pPr>
          </a:lstStyle>
          <a:p>
            <a:pPr>
              <a:defRPr/>
            </a:pPr>
            <a:r>
              <a:rPr lang="cs-CZ"/>
              <a:t>autor prezentace, datum prezentace, univerzitní oddělení, fakulta, adresa</a:t>
            </a:r>
          </a:p>
        </p:txBody>
      </p:sp>
      <p:sp>
        <p:nvSpPr>
          <p:cNvPr id="6" name="Slide Number Placeholder 5"/>
          <p:cNvSpPr>
            <a:spLocks noGrp="1"/>
          </p:cNvSpPr>
          <p:nvPr>
            <p:ph type="sldNum" sz="quarter" idx="11"/>
          </p:nvPr>
        </p:nvSpPr>
        <p:spPr/>
        <p:txBody>
          <a:bodyPr/>
          <a:lstStyle>
            <a:lvl1pPr>
              <a:defRPr/>
            </a:lvl1pPr>
          </a:lstStyle>
          <a:p>
            <a:pPr>
              <a:defRPr/>
            </a:pPr>
            <a:fld id="{D65597AB-9DC4-4C92-9E20-B1D22E05D895}"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cs-CZ"/>
              <a:t>autor prezentace, datum prezentace, univerzitní oddělení, fakulta, adresa</a:t>
            </a:r>
            <a:endParaRPr lang="cs-CZ" dirty="0"/>
          </a:p>
        </p:txBody>
      </p:sp>
      <p:sp>
        <p:nvSpPr>
          <p:cNvPr id="5" name="Slide Number Placeholder 5"/>
          <p:cNvSpPr>
            <a:spLocks noGrp="1"/>
          </p:cNvSpPr>
          <p:nvPr>
            <p:ph type="sldNum" sz="quarter" idx="11"/>
          </p:nvPr>
        </p:nvSpPr>
        <p:spPr/>
        <p:txBody>
          <a:bodyPr/>
          <a:lstStyle>
            <a:lvl1pPr>
              <a:defRPr/>
            </a:lvl1pPr>
          </a:lstStyle>
          <a:p>
            <a:pPr>
              <a:defRPr/>
            </a:pPr>
            <a:fld id="{18792C74-91CE-4F1A-BE8C-91A552D98A40}" type="slidenum">
              <a:rPr lang="cs-CZ"/>
              <a:pPr>
                <a:defRPr/>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720000" y="2462400"/>
            <a:ext cx="3622702" cy="3898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657298" y="2462400"/>
            <a:ext cx="3622702" cy="3898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Footer Placeholder 5"/>
          <p:cNvSpPr>
            <a:spLocks noGrp="1"/>
          </p:cNvSpPr>
          <p:nvPr>
            <p:ph type="ftr" sz="quarter" idx="10"/>
          </p:nvPr>
        </p:nvSpPr>
        <p:spPr/>
        <p:txBody>
          <a:bodyPr/>
          <a:lstStyle>
            <a:lvl1pPr>
              <a:defRPr/>
            </a:lvl1pPr>
          </a:lstStyle>
          <a:p>
            <a:pPr>
              <a:defRPr/>
            </a:pPr>
            <a:r>
              <a:rPr lang="cs-CZ"/>
              <a:t>autor prezentace, datum prezentace, univerzitní oddělení, fakulta, adresa</a:t>
            </a:r>
          </a:p>
        </p:txBody>
      </p:sp>
      <p:sp>
        <p:nvSpPr>
          <p:cNvPr id="6" name="Slide Number Placeholder 6"/>
          <p:cNvSpPr>
            <a:spLocks noGrp="1"/>
          </p:cNvSpPr>
          <p:nvPr>
            <p:ph type="sldNum" sz="quarter" idx="11"/>
          </p:nvPr>
        </p:nvSpPr>
        <p:spPr/>
        <p:txBody>
          <a:bodyPr/>
          <a:lstStyle>
            <a:lvl1pPr>
              <a:defRPr/>
            </a:lvl1pPr>
          </a:lstStyle>
          <a:p>
            <a:pPr>
              <a:defRPr/>
            </a:pPr>
            <a:fld id="{198E8558-6776-48E0-B6FA-1D4521E8B397}"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720000" y="1620000"/>
            <a:ext cx="7560000" cy="748800"/>
          </a:xfrm>
        </p:spPr>
        <p:txBody>
          <a:bodyPr/>
          <a:lstStyle/>
          <a:p>
            <a:r>
              <a:rPr lang="cs-CZ"/>
              <a:t>Kliknutím lze upravit styl.</a:t>
            </a:r>
            <a:endParaRPr lang="en-US" dirty="0"/>
          </a:p>
        </p:txBody>
      </p:sp>
      <p:sp>
        <p:nvSpPr>
          <p:cNvPr id="3" name="Text Placeholder 2"/>
          <p:cNvSpPr>
            <a:spLocks noGrp="1"/>
          </p:cNvSpPr>
          <p:nvPr>
            <p:ph type="body" idx="1"/>
          </p:nvPr>
        </p:nvSpPr>
        <p:spPr>
          <a:xfrm>
            <a:off x="720000" y="2368800"/>
            <a:ext cx="3621600" cy="693376"/>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cs-CZ"/>
              <a:t>Kliknutím lze upravit styly předlohy textu.</a:t>
            </a:r>
          </a:p>
        </p:txBody>
      </p:sp>
      <p:sp>
        <p:nvSpPr>
          <p:cNvPr id="4" name="Content Placeholder 3"/>
          <p:cNvSpPr>
            <a:spLocks noGrp="1"/>
          </p:cNvSpPr>
          <p:nvPr>
            <p:ph sz="half" idx="2"/>
          </p:nvPr>
        </p:nvSpPr>
        <p:spPr>
          <a:xfrm>
            <a:off x="720000" y="3151650"/>
            <a:ext cx="3621600" cy="32095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58400" y="2368800"/>
            <a:ext cx="3621600" cy="693376"/>
          </a:xfrm>
        </p:spPr>
        <p:txBody>
          <a:bodyPr anchor="b"/>
          <a:lstStyle>
            <a:lvl1pPr marL="0" indent="0">
              <a:buNone/>
              <a:defRPr sz="2362" b="1"/>
            </a:lvl1pPr>
            <a:lvl2pPr marL="449976" indent="0">
              <a:buNone/>
              <a:defRPr sz="1968" b="1"/>
            </a:lvl2pPr>
            <a:lvl3pPr marL="899952" indent="0">
              <a:buNone/>
              <a:defRPr sz="1772" b="1"/>
            </a:lvl3pPr>
            <a:lvl4pPr marL="1349929" indent="0">
              <a:buNone/>
              <a:defRPr sz="1575" b="1"/>
            </a:lvl4pPr>
            <a:lvl5pPr marL="1799905" indent="0">
              <a:buNone/>
              <a:defRPr sz="1575" b="1"/>
            </a:lvl5pPr>
            <a:lvl6pPr marL="2249881" indent="0">
              <a:buNone/>
              <a:defRPr sz="1575" b="1"/>
            </a:lvl6pPr>
            <a:lvl7pPr marL="2699857" indent="0">
              <a:buNone/>
              <a:defRPr sz="1575" b="1"/>
            </a:lvl7pPr>
            <a:lvl8pPr marL="3149834" indent="0">
              <a:buNone/>
              <a:defRPr sz="1575" b="1"/>
            </a:lvl8pPr>
            <a:lvl9pPr marL="3599810" indent="0">
              <a:buNone/>
              <a:defRPr sz="1575" b="1"/>
            </a:lvl9pPr>
          </a:lstStyle>
          <a:p>
            <a:pPr lvl="0"/>
            <a:r>
              <a:rPr lang="cs-CZ"/>
              <a:t>Kliknutím lze upravit styly předlohy textu.</a:t>
            </a:r>
          </a:p>
        </p:txBody>
      </p:sp>
      <p:sp>
        <p:nvSpPr>
          <p:cNvPr id="6" name="Content Placeholder 5"/>
          <p:cNvSpPr>
            <a:spLocks noGrp="1"/>
          </p:cNvSpPr>
          <p:nvPr>
            <p:ph sz="quarter" idx="4"/>
          </p:nvPr>
        </p:nvSpPr>
        <p:spPr>
          <a:xfrm>
            <a:off x="4658400" y="3151650"/>
            <a:ext cx="3621600" cy="320955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Footer Placeholder 7"/>
          <p:cNvSpPr>
            <a:spLocks noGrp="1"/>
          </p:cNvSpPr>
          <p:nvPr>
            <p:ph type="ftr" sz="quarter" idx="10"/>
          </p:nvPr>
        </p:nvSpPr>
        <p:spPr/>
        <p:txBody>
          <a:bodyPr/>
          <a:lstStyle>
            <a:lvl1pPr>
              <a:defRPr/>
            </a:lvl1pPr>
          </a:lstStyle>
          <a:p>
            <a:pPr>
              <a:defRPr/>
            </a:pPr>
            <a:r>
              <a:rPr lang="cs-CZ"/>
              <a:t>autor prezentace, datum prezentace, univerzitní oddělení, fakulta, adresa</a:t>
            </a:r>
          </a:p>
        </p:txBody>
      </p:sp>
      <p:sp>
        <p:nvSpPr>
          <p:cNvPr id="8" name="Slide Number Placeholder 8"/>
          <p:cNvSpPr>
            <a:spLocks noGrp="1"/>
          </p:cNvSpPr>
          <p:nvPr>
            <p:ph type="sldNum" sz="quarter" idx="11"/>
          </p:nvPr>
        </p:nvSpPr>
        <p:spPr/>
        <p:txBody>
          <a:bodyPr/>
          <a:lstStyle>
            <a:lvl1pPr>
              <a:defRPr/>
            </a:lvl1pPr>
          </a:lstStyle>
          <a:p>
            <a:pPr>
              <a:defRPr/>
            </a:pPr>
            <a:fld id="{ED0FD038-AE06-44EA-A3B8-1CAB87DFADC4}"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Footer Placeholder 3"/>
          <p:cNvSpPr>
            <a:spLocks noGrp="1"/>
          </p:cNvSpPr>
          <p:nvPr>
            <p:ph type="ftr" sz="quarter" idx="10"/>
          </p:nvPr>
        </p:nvSpPr>
        <p:spPr/>
        <p:txBody>
          <a:bodyPr/>
          <a:lstStyle>
            <a:lvl1pPr>
              <a:defRPr/>
            </a:lvl1pPr>
          </a:lstStyle>
          <a:p>
            <a:pPr>
              <a:defRPr/>
            </a:pPr>
            <a:r>
              <a:rPr lang="cs-CZ"/>
              <a:t>autor prezentace, datum prezentace, univerzitní oddělení, fakulta, adresa</a:t>
            </a:r>
          </a:p>
        </p:txBody>
      </p:sp>
      <p:sp>
        <p:nvSpPr>
          <p:cNvPr id="4" name="Slide Number Placeholder 4"/>
          <p:cNvSpPr>
            <a:spLocks noGrp="1"/>
          </p:cNvSpPr>
          <p:nvPr>
            <p:ph type="sldNum" sz="quarter" idx="11"/>
          </p:nvPr>
        </p:nvSpPr>
        <p:spPr/>
        <p:txBody>
          <a:bodyPr/>
          <a:lstStyle>
            <a:lvl1pPr>
              <a:defRPr/>
            </a:lvl1pPr>
          </a:lstStyle>
          <a:p>
            <a:pPr>
              <a:defRPr/>
            </a:pPr>
            <a:fld id="{3123D3AF-5194-4A1E-96B2-D694B77B7DED}"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cs-CZ"/>
              <a:t>autor prezentace, datum prezentace, univerzitní oddělení, fakulta, adresa</a:t>
            </a:r>
          </a:p>
        </p:txBody>
      </p:sp>
      <p:sp>
        <p:nvSpPr>
          <p:cNvPr id="3" name="Slide Number Placeholder 3"/>
          <p:cNvSpPr>
            <a:spLocks noGrp="1"/>
          </p:cNvSpPr>
          <p:nvPr>
            <p:ph type="sldNum" sz="quarter" idx="11"/>
          </p:nvPr>
        </p:nvSpPr>
        <p:spPr/>
        <p:txBody>
          <a:bodyPr/>
          <a:lstStyle>
            <a:lvl1pPr>
              <a:defRPr/>
            </a:lvl1pPr>
          </a:lstStyle>
          <a:p>
            <a:pPr>
              <a:defRPr/>
            </a:pPr>
            <a:fld id="{3419C0CC-F054-4E4E-8267-2C9A491C76C9}"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720000" y="1620000"/>
            <a:ext cx="3004102" cy="748800"/>
          </a:xfrm>
        </p:spPr>
        <p:txBody>
          <a:bodyPr anchor="b">
            <a:normAutofit/>
          </a:bodyPr>
          <a:lstStyle>
            <a:lvl1pPr>
              <a:defRPr sz="2600"/>
            </a:lvl1pPr>
          </a:lstStyle>
          <a:p>
            <a:r>
              <a:rPr lang="cs-CZ"/>
              <a:t>Kliknutím lze upravit styl.</a:t>
            </a:r>
            <a:endParaRPr lang="en-US" dirty="0"/>
          </a:p>
        </p:txBody>
      </p:sp>
      <p:sp>
        <p:nvSpPr>
          <p:cNvPr id="3" name="Content Placeholder 2"/>
          <p:cNvSpPr>
            <a:spLocks noGrp="1"/>
          </p:cNvSpPr>
          <p:nvPr>
            <p:ph idx="1"/>
          </p:nvPr>
        </p:nvSpPr>
        <p:spPr>
          <a:xfrm>
            <a:off x="3825976" y="1620000"/>
            <a:ext cx="4454024" cy="4733283"/>
          </a:xfrm>
        </p:spPr>
        <p:txBody>
          <a:bodyPr>
            <a:normAutofit/>
          </a:bodyPr>
          <a:lstStyle>
            <a:lvl1pPr>
              <a:defRPr sz="2400"/>
            </a:lvl1pPr>
            <a:lvl2pPr>
              <a:defRPr sz="2000"/>
            </a:lvl2pPr>
            <a:lvl3pPr>
              <a:defRPr sz="1800"/>
            </a:lvl3pPr>
            <a:lvl4pPr>
              <a:defRPr sz="1600"/>
            </a:lvl4pPr>
            <a:lvl5pPr>
              <a:defRPr sz="1600"/>
            </a:lvl5pPr>
            <a:lvl6pPr>
              <a:defRPr sz="1968"/>
            </a:lvl6pPr>
            <a:lvl7pPr>
              <a:defRPr sz="1968"/>
            </a:lvl7pPr>
            <a:lvl8pPr>
              <a:defRPr sz="1968"/>
            </a:lvl8pPr>
            <a:lvl9pPr>
              <a:defRPr sz="1968"/>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0000" y="2458274"/>
            <a:ext cx="3004102" cy="3902926"/>
          </a:xfrm>
        </p:spPr>
        <p:txBody>
          <a:bodyPr/>
          <a:lstStyle>
            <a:lvl1pPr marL="0" indent="0">
              <a:buNone/>
              <a:defRPr sz="1575"/>
            </a:lvl1pPr>
            <a:lvl2pPr marL="449976" indent="0">
              <a:buNone/>
              <a:defRPr sz="1378"/>
            </a:lvl2pPr>
            <a:lvl3pPr marL="899952" indent="0">
              <a:buNone/>
              <a:defRPr sz="1181"/>
            </a:lvl3pPr>
            <a:lvl4pPr marL="1349929" indent="0">
              <a:buNone/>
              <a:defRPr sz="984"/>
            </a:lvl4pPr>
            <a:lvl5pPr marL="1799905" indent="0">
              <a:buNone/>
              <a:defRPr sz="984"/>
            </a:lvl5pPr>
            <a:lvl6pPr marL="2249881" indent="0">
              <a:buNone/>
              <a:defRPr sz="984"/>
            </a:lvl6pPr>
            <a:lvl7pPr marL="2699857" indent="0">
              <a:buNone/>
              <a:defRPr sz="984"/>
            </a:lvl7pPr>
            <a:lvl8pPr marL="3149834" indent="0">
              <a:buNone/>
              <a:defRPr sz="984"/>
            </a:lvl8pPr>
            <a:lvl9pPr marL="3599810" indent="0">
              <a:buNone/>
              <a:defRPr sz="984"/>
            </a:lvl9pPr>
          </a:lstStyle>
          <a:p>
            <a:pPr lvl="0"/>
            <a:r>
              <a:rPr lang="cs-CZ"/>
              <a:t>Kliknutím lze upravit styly předlohy textu.</a:t>
            </a:r>
          </a:p>
        </p:txBody>
      </p:sp>
      <p:sp>
        <p:nvSpPr>
          <p:cNvPr id="5" name="Footer Placeholder 5"/>
          <p:cNvSpPr>
            <a:spLocks noGrp="1"/>
          </p:cNvSpPr>
          <p:nvPr>
            <p:ph type="ftr" sz="quarter" idx="10"/>
          </p:nvPr>
        </p:nvSpPr>
        <p:spPr/>
        <p:txBody>
          <a:bodyPr/>
          <a:lstStyle>
            <a:lvl1pPr>
              <a:defRPr/>
            </a:lvl1pPr>
          </a:lstStyle>
          <a:p>
            <a:pPr>
              <a:defRPr/>
            </a:pPr>
            <a:r>
              <a:rPr lang="cs-CZ"/>
              <a:t>autor prezentace, datum prezentace, univerzitní oddělení, fakulta, adresa</a:t>
            </a:r>
          </a:p>
        </p:txBody>
      </p:sp>
      <p:sp>
        <p:nvSpPr>
          <p:cNvPr id="6" name="Slide Number Placeholder 6"/>
          <p:cNvSpPr>
            <a:spLocks noGrp="1"/>
          </p:cNvSpPr>
          <p:nvPr>
            <p:ph type="sldNum" sz="quarter" idx="11"/>
          </p:nvPr>
        </p:nvSpPr>
        <p:spPr/>
        <p:txBody>
          <a:bodyPr/>
          <a:lstStyle>
            <a:lvl1pPr>
              <a:defRPr/>
            </a:lvl1pPr>
          </a:lstStyle>
          <a:p>
            <a:pPr>
              <a:defRPr/>
            </a:pPr>
            <a:fld id="{7D01C8A9-4710-4F85-93EC-08893F2C1ADF}"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20725" y="1619250"/>
            <a:ext cx="7559675" cy="7493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cs-CZ" smtClean="0"/>
              <a:t>Kliknutím lze upravit styl.</a:t>
            </a:r>
            <a:endParaRPr lang="en-US" smtClean="0"/>
          </a:p>
        </p:txBody>
      </p:sp>
      <p:sp>
        <p:nvSpPr>
          <p:cNvPr id="1027" name="Text Placeholder 2"/>
          <p:cNvSpPr>
            <a:spLocks noGrp="1"/>
          </p:cNvSpPr>
          <p:nvPr>
            <p:ph type="body" idx="1"/>
          </p:nvPr>
        </p:nvSpPr>
        <p:spPr bwMode="auto">
          <a:xfrm>
            <a:off x="720725" y="2460625"/>
            <a:ext cx="7559675" cy="38989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smtClean="0"/>
          </a:p>
        </p:txBody>
      </p:sp>
      <p:sp>
        <p:nvSpPr>
          <p:cNvPr id="5" name="Footer Placeholder 4"/>
          <p:cNvSpPr>
            <a:spLocks noGrp="1"/>
          </p:cNvSpPr>
          <p:nvPr>
            <p:ph type="ftr" sz="quarter" idx="3"/>
          </p:nvPr>
        </p:nvSpPr>
        <p:spPr>
          <a:xfrm>
            <a:off x="720725" y="6450013"/>
            <a:ext cx="7118350" cy="215900"/>
          </a:xfrm>
          <a:prstGeom prst="rect">
            <a:avLst/>
          </a:prstGeom>
        </p:spPr>
        <p:txBody>
          <a:bodyPr vert="horz" lIns="0" tIns="0" rIns="0" bIns="0" rtlCol="0" anchor="b"/>
          <a:lstStyle>
            <a:lvl1pPr algn="l" defTabSz="905073" fontAlgn="auto">
              <a:spcBef>
                <a:spcPts val="0"/>
              </a:spcBef>
              <a:spcAft>
                <a:spcPts val="0"/>
              </a:spcAft>
              <a:defRPr sz="1000">
                <a:solidFill>
                  <a:schemeClr val="accent1"/>
                </a:solidFill>
                <a:latin typeface="Arial" panose="020B0604020202020204" pitchFamily="34" charset="0"/>
                <a:cs typeface="Arial" panose="020B0604020202020204" pitchFamily="34" charset="0"/>
              </a:defRPr>
            </a:lvl1pPr>
          </a:lstStyle>
          <a:p>
            <a:pPr>
              <a:defRPr/>
            </a:pPr>
            <a:r>
              <a:rPr lang="cs-CZ"/>
              <a:t>autor prezentace, datum prezentace, univerzitní oddělení, fakulta, adresa</a:t>
            </a:r>
            <a:endParaRPr lang="cs-CZ" dirty="0"/>
          </a:p>
        </p:txBody>
      </p:sp>
      <p:sp>
        <p:nvSpPr>
          <p:cNvPr id="6" name="Slide Number Placeholder 5"/>
          <p:cNvSpPr>
            <a:spLocks noGrp="1"/>
          </p:cNvSpPr>
          <p:nvPr>
            <p:ph type="sldNum" sz="quarter" idx="4"/>
          </p:nvPr>
        </p:nvSpPr>
        <p:spPr>
          <a:xfrm>
            <a:off x="7962900" y="6450013"/>
            <a:ext cx="317500" cy="215900"/>
          </a:xfrm>
          <a:prstGeom prst="rect">
            <a:avLst/>
          </a:prstGeom>
        </p:spPr>
        <p:txBody>
          <a:bodyPr vert="horz" lIns="0" tIns="0" rIns="0" bIns="0" rtlCol="0" anchor="ctr"/>
          <a:lstStyle>
            <a:lvl1pPr algn="r" defTabSz="905073" fontAlgn="auto">
              <a:spcBef>
                <a:spcPts val="0"/>
              </a:spcBef>
              <a:spcAft>
                <a:spcPts val="0"/>
              </a:spcAft>
              <a:defRPr sz="1000" smtClean="0">
                <a:solidFill>
                  <a:schemeClr val="accent1"/>
                </a:solidFill>
                <a:latin typeface="Arial" panose="020B0604020202020204" pitchFamily="34" charset="0"/>
                <a:cs typeface="Arial" panose="020B0604020202020204" pitchFamily="34" charset="0"/>
              </a:defRPr>
            </a:lvl1pPr>
          </a:lstStyle>
          <a:p>
            <a:pPr>
              <a:defRPr/>
            </a:pPr>
            <a:fld id="{770F7F07-DC28-460F-AB98-1DB8D05BB928}" type="slidenum">
              <a:rPr lang="cs-CZ"/>
              <a:pPr>
                <a:defRPr/>
              </a:pPr>
              <a:t>‹#›</a:t>
            </a:fld>
            <a:endParaRPr lang="cs-CZ" dirty="0"/>
          </a:p>
        </p:txBody>
      </p:sp>
      <p:pic>
        <p:nvPicPr>
          <p:cNvPr id="1030" name="Obrázek 9"/>
          <p:cNvPicPr>
            <a:picLocks noChangeAspect="1"/>
          </p:cNvPicPr>
          <p:nvPr userDrawn="1"/>
        </p:nvPicPr>
        <p:blipFill>
          <a:blip r:embed="rId12"/>
          <a:srcRect/>
          <a:stretch>
            <a:fillRect/>
          </a:stretch>
        </p:blipFill>
        <p:spPr bwMode="auto">
          <a:xfrm>
            <a:off x="720725" y="539750"/>
            <a:ext cx="2559050" cy="711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1" r:id="rId4"/>
    <p:sldLayoutId id="2147483685" r:id="rId5"/>
    <p:sldLayoutId id="2147483686" r:id="rId6"/>
    <p:sldLayoutId id="2147483687" r:id="rId7"/>
    <p:sldLayoutId id="2147483688" r:id="rId8"/>
    <p:sldLayoutId id="2147483689" r:id="rId9"/>
  </p:sldLayoutIdLst>
  <p:hf sldNum="0" hdr="0" dt="0"/>
  <p:txStyles>
    <p:titleStyle>
      <a:lvl1pPr algn="l" defTabSz="898525" rtl="0" fontAlgn="base">
        <a:lnSpc>
          <a:spcPct val="90000"/>
        </a:lnSpc>
        <a:spcBef>
          <a:spcPct val="0"/>
        </a:spcBef>
        <a:spcAft>
          <a:spcPct val="0"/>
        </a:spcAft>
        <a:defRPr sz="2600" b="1" kern="1200">
          <a:solidFill>
            <a:schemeClr val="accent1"/>
          </a:solidFill>
          <a:latin typeface="Arial" panose="020B0604020202020204" pitchFamily="34" charset="0"/>
          <a:ea typeface="+mj-ea"/>
          <a:cs typeface="Arial" panose="020B0604020202020204" pitchFamily="34" charset="0"/>
        </a:defRPr>
      </a:lvl1pPr>
      <a:lvl2pPr algn="l" defTabSz="898525" rtl="0" fontAlgn="base">
        <a:lnSpc>
          <a:spcPct val="90000"/>
        </a:lnSpc>
        <a:spcBef>
          <a:spcPct val="0"/>
        </a:spcBef>
        <a:spcAft>
          <a:spcPct val="0"/>
        </a:spcAft>
        <a:defRPr sz="2600" b="1">
          <a:solidFill>
            <a:schemeClr val="accent1"/>
          </a:solidFill>
          <a:latin typeface="Arial" charset="0"/>
          <a:cs typeface="Arial" charset="0"/>
        </a:defRPr>
      </a:lvl2pPr>
      <a:lvl3pPr algn="l" defTabSz="898525" rtl="0" fontAlgn="base">
        <a:lnSpc>
          <a:spcPct val="90000"/>
        </a:lnSpc>
        <a:spcBef>
          <a:spcPct val="0"/>
        </a:spcBef>
        <a:spcAft>
          <a:spcPct val="0"/>
        </a:spcAft>
        <a:defRPr sz="2600" b="1">
          <a:solidFill>
            <a:schemeClr val="accent1"/>
          </a:solidFill>
          <a:latin typeface="Arial" charset="0"/>
          <a:cs typeface="Arial" charset="0"/>
        </a:defRPr>
      </a:lvl3pPr>
      <a:lvl4pPr algn="l" defTabSz="898525" rtl="0" fontAlgn="base">
        <a:lnSpc>
          <a:spcPct val="90000"/>
        </a:lnSpc>
        <a:spcBef>
          <a:spcPct val="0"/>
        </a:spcBef>
        <a:spcAft>
          <a:spcPct val="0"/>
        </a:spcAft>
        <a:defRPr sz="2600" b="1">
          <a:solidFill>
            <a:schemeClr val="accent1"/>
          </a:solidFill>
          <a:latin typeface="Arial" charset="0"/>
          <a:cs typeface="Arial" charset="0"/>
        </a:defRPr>
      </a:lvl4pPr>
      <a:lvl5pPr algn="l" defTabSz="898525" rtl="0" fontAlgn="base">
        <a:lnSpc>
          <a:spcPct val="90000"/>
        </a:lnSpc>
        <a:spcBef>
          <a:spcPct val="0"/>
        </a:spcBef>
        <a:spcAft>
          <a:spcPct val="0"/>
        </a:spcAft>
        <a:defRPr sz="2600" b="1">
          <a:solidFill>
            <a:schemeClr val="accent1"/>
          </a:solidFill>
          <a:latin typeface="Arial" charset="0"/>
          <a:cs typeface="Arial" charset="0"/>
        </a:defRPr>
      </a:lvl5pPr>
      <a:lvl6pPr marL="457200" algn="l" defTabSz="898525" rtl="0" fontAlgn="base">
        <a:lnSpc>
          <a:spcPct val="90000"/>
        </a:lnSpc>
        <a:spcBef>
          <a:spcPct val="0"/>
        </a:spcBef>
        <a:spcAft>
          <a:spcPct val="0"/>
        </a:spcAft>
        <a:defRPr sz="2600" b="1">
          <a:solidFill>
            <a:schemeClr val="accent1"/>
          </a:solidFill>
          <a:latin typeface="Arial" charset="0"/>
          <a:cs typeface="Arial" charset="0"/>
        </a:defRPr>
      </a:lvl6pPr>
      <a:lvl7pPr marL="914400" algn="l" defTabSz="898525" rtl="0" fontAlgn="base">
        <a:lnSpc>
          <a:spcPct val="90000"/>
        </a:lnSpc>
        <a:spcBef>
          <a:spcPct val="0"/>
        </a:spcBef>
        <a:spcAft>
          <a:spcPct val="0"/>
        </a:spcAft>
        <a:defRPr sz="2600" b="1">
          <a:solidFill>
            <a:schemeClr val="accent1"/>
          </a:solidFill>
          <a:latin typeface="Arial" charset="0"/>
          <a:cs typeface="Arial" charset="0"/>
        </a:defRPr>
      </a:lvl7pPr>
      <a:lvl8pPr marL="1371600" algn="l" defTabSz="898525" rtl="0" fontAlgn="base">
        <a:lnSpc>
          <a:spcPct val="90000"/>
        </a:lnSpc>
        <a:spcBef>
          <a:spcPct val="0"/>
        </a:spcBef>
        <a:spcAft>
          <a:spcPct val="0"/>
        </a:spcAft>
        <a:defRPr sz="2600" b="1">
          <a:solidFill>
            <a:schemeClr val="accent1"/>
          </a:solidFill>
          <a:latin typeface="Arial" charset="0"/>
          <a:cs typeface="Arial" charset="0"/>
        </a:defRPr>
      </a:lvl8pPr>
      <a:lvl9pPr marL="1828800" algn="l" defTabSz="898525" rtl="0" fontAlgn="base">
        <a:lnSpc>
          <a:spcPct val="90000"/>
        </a:lnSpc>
        <a:spcBef>
          <a:spcPct val="0"/>
        </a:spcBef>
        <a:spcAft>
          <a:spcPct val="0"/>
        </a:spcAft>
        <a:defRPr sz="2600" b="1">
          <a:solidFill>
            <a:schemeClr val="accent1"/>
          </a:solidFill>
          <a:latin typeface="Arial" charset="0"/>
          <a:cs typeface="Arial" charset="0"/>
        </a:defRPr>
      </a:lvl9pPr>
    </p:titleStyle>
    <p:bodyStyle>
      <a:lvl1pPr marL="266700" indent="-266700" algn="l" defTabSz="898525" rtl="0" fontAlgn="base">
        <a:lnSpc>
          <a:spcPct val="90000"/>
        </a:lnSpc>
        <a:spcBef>
          <a:spcPts val="988"/>
        </a:spcBef>
        <a:spcAft>
          <a:spcPct val="0"/>
        </a:spcAft>
        <a:buFont typeface="Arial" charset="0"/>
        <a:buChar char="−"/>
        <a:defRPr sz="2000" kern="1200">
          <a:solidFill>
            <a:schemeClr val="accent1"/>
          </a:solidFill>
          <a:latin typeface="Arial" panose="020B0604020202020204" pitchFamily="34" charset="0"/>
          <a:ea typeface="+mn-ea"/>
          <a:cs typeface="Arial" panose="020B0604020202020204" pitchFamily="34" charset="0"/>
        </a:defRPr>
      </a:lvl1pPr>
      <a:lvl2pPr marL="539750" indent="-273050" algn="l" defTabSz="898525" rtl="0" fontAlgn="base">
        <a:lnSpc>
          <a:spcPct val="90000"/>
        </a:lnSpc>
        <a:spcBef>
          <a:spcPts val="488"/>
        </a:spcBef>
        <a:spcAft>
          <a:spcPct val="0"/>
        </a:spcAft>
        <a:buFont typeface="Arial" charset="0"/>
        <a:buChar char="−"/>
        <a:defRPr kern="1200">
          <a:solidFill>
            <a:schemeClr val="accent2"/>
          </a:solidFill>
          <a:latin typeface="Arial" panose="020B0604020202020204" pitchFamily="34" charset="0"/>
          <a:ea typeface="+mn-ea"/>
          <a:cs typeface="Arial" panose="020B0604020202020204" pitchFamily="34" charset="0"/>
        </a:defRPr>
      </a:lvl2pPr>
      <a:lvl3pPr marL="806450" indent="-266700" algn="l" defTabSz="898525" rtl="0" fontAlgn="base">
        <a:lnSpc>
          <a:spcPct val="90000"/>
        </a:lnSpc>
        <a:spcBef>
          <a:spcPts val="488"/>
        </a:spcBef>
        <a:spcAft>
          <a:spcPct val="0"/>
        </a:spcAft>
        <a:buFont typeface="Arial" charset="0"/>
        <a:buChar char="−"/>
        <a:defRPr sz="1600" kern="1200">
          <a:solidFill>
            <a:schemeClr val="accent2"/>
          </a:solidFill>
          <a:latin typeface="Arial" panose="020B0604020202020204" pitchFamily="34" charset="0"/>
          <a:ea typeface="+mn-ea"/>
          <a:cs typeface="Arial" panose="020B0604020202020204" pitchFamily="34" charset="0"/>
        </a:defRPr>
      </a:lvl3pPr>
      <a:lvl4pPr marL="1071563" indent="-265113" algn="l" defTabSz="898525" rtl="0" fontAlgn="base">
        <a:lnSpc>
          <a:spcPct val="90000"/>
        </a:lnSpc>
        <a:spcBef>
          <a:spcPts val="488"/>
        </a:spcBef>
        <a:spcAft>
          <a:spcPct val="0"/>
        </a:spcAft>
        <a:buFont typeface="Arial" charset="0"/>
        <a:buChar char="−"/>
        <a:defRPr sz="1400" kern="1200">
          <a:solidFill>
            <a:schemeClr val="accent2"/>
          </a:solidFill>
          <a:latin typeface="Arial" panose="020B0604020202020204" pitchFamily="34" charset="0"/>
          <a:ea typeface="+mn-ea"/>
          <a:cs typeface="Arial" panose="020B0604020202020204" pitchFamily="34" charset="0"/>
        </a:defRPr>
      </a:lvl4pPr>
      <a:lvl5pPr marL="1346200" indent="-274638" algn="l" defTabSz="898525" rtl="0" fontAlgn="base">
        <a:lnSpc>
          <a:spcPct val="90000"/>
        </a:lnSpc>
        <a:spcBef>
          <a:spcPts val="488"/>
        </a:spcBef>
        <a:spcAft>
          <a:spcPct val="0"/>
        </a:spcAft>
        <a:buFont typeface="Arial" charset="0"/>
        <a:buChar char="−"/>
        <a:defRPr sz="1400" kern="1200">
          <a:solidFill>
            <a:schemeClr val="accent2"/>
          </a:solidFill>
          <a:latin typeface="Arial" panose="020B0604020202020204" pitchFamily="34" charset="0"/>
          <a:ea typeface="+mn-ea"/>
          <a:cs typeface="Arial" panose="020B0604020202020204" pitchFamily="34" charset="0"/>
        </a:defRPr>
      </a:lvl5pPr>
      <a:lvl6pPr marL="2474869"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9pPr>
    </p:bodyStyle>
    <p:otherStyle>
      <a:defPPr>
        <a:defRPr lang="en-US"/>
      </a:defPPr>
      <a:lvl1pPr marL="0" algn="l" defTabSz="899952" rtl="0" eaLnBrk="1" latinLnBrk="0" hangingPunct="1">
        <a:defRPr sz="1772" kern="1200">
          <a:solidFill>
            <a:schemeClr val="tx1"/>
          </a:solidFill>
          <a:latin typeface="+mn-lt"/>
          <a:ea typeface="+mn-ea"/>
          <a:cs typeface="+mn-cs"/>
        </a:defRPr>
      </a:lvl1pPr>
      <a:lvl2pPr marL="449976" algn="l" defTabSz="899952" rtl="0" eaLnBrk="1" latinLnBrk="0" hangingPunct="1">
        <a:defRPr sz="1772" kern="1200">
          <a:solidFill>
            <a:schemeClr val="tx1"/>
          </a:solidFill>
          <a:latin typeface="+mn-lt"/>
          <a:ea typeface="+mn-ea"/>
          <a:cs typeface="+mn-cs"/>
        </a:defRPr>
      </a:lvl2pPr>
      <a:lvl3pPr marL="899952" algn="l" defTabSz="899952" rtl="0" eaLnBrk="1" latinLnBrk="0" hangingPunct="1">
        <a:defRPr sz="1772" kern="1200">
          <a:solidFill>
            <a:schemeClr val="tx1"/>
          </a:solidFill>
          <a:latin typeface="+mn-lt"/>
          <a:ea typeface="+mn-ea"/>
          <a:cs typeface="+mn-cs"/>
        </a:defRPr>
      </a:lvl3pPr>
      <a:lvl4pPr marL="1349929" algn="l" defTabSz="899952" rtl="0" eaLnBrk="1" latinLnBrk="0" hangingPunct="1">
        <a:defRPr sz="1772" kern="1200">
          <a:solidFill>
            <a:schemeClr val="tx1"/>
          </a:solidFill>
          <a:latin typeface="+mn-lt"/>
          <a:ea typeface="+mn-ea"/>
          <a:cs typeface="+mn-cs"/>
        </a:defRPr>
      </a:lvl4pPr>
      <a:lvl5pPr marL="1799905" algn="l" defTabSz="899952" rtl="0" eaLnBrk="1" latinLnBrk="0" hangingPunct="1">
        <a:defRPr sz="1772" kern="1200">
          <a:solidFill>
            <a:schemeClr val="tx1"/>
          </a:solidFill>
          <a:latin typeface="+mn-lt"/>
          <a:ea typeface="+mn-ea"/>
          <a:cs typeface="+mn-cs"/>
        </a:defRPr>
      </a:lvl5pPr>
      <a:lvl6pPr marL="2249881" algn="l" defTabSz="899952" rtl="0" eaLnBrk="1" latinLnBrk="0" hangingPunct="1">
        <a:defRPr sz="1772" kern="1200">
          <a:solidFill>
            <a:schemeClr val="tx1"/>
          </a:solidFill>
          <a:latin typeface="+mn-lt"/>
          <a:ea typeface="+mn-ea"/>
          <a:cs typeface="+mn-cs"/>
        </a:defRPr>
      </a:lvl6pPr>
      <a:lvl7pPr marL="2699857" algn="l" defTabSz="899952" rtl="0" eaLnBrk="1" latinLnBrk="0" hangingPunct="1">
        <a:defRPr sz="1772" kern="1200">
          <a:solidFill>
            <a:schemeClr val="tx1"/>
          </a:solidFill>
          <a:latin typeface="+mn-lt"/>
          <a:ea typeface="+mn-ea"/>
          <a:cs typeface="+mn-cs"/>
        </a:defRPr>
      </a:lvl7pPr>
      <a:lvl8pPr marL="3149834" algn="l" defTabSz="899952" rtl="0" eaLnBrk="1" latinLnBrk="0" hangingPunct="1">
        <a:defRPr sz="1772" kern="1200">
          <a:solidFill>
            <a:schemeClr val="tx1"/>
          </a:solidFill>
          <a:latin typeface="+mn-lt"/>
          <a:ea typeface="+mn-ea"/>
          <a:cs typeface="+mn-cs"/>
        </a:defRPr>
      </a:lvl8pPr>
      <a:lvl9pPr marL="3599810" algn="l" defTabSz="899952" rtl="0" eaLnBrk="1" latinLnBrk="0" hangingPunct="1">
        <a:defRPr sz="17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5000"/>
            <a:lum/>
          </a:blip>
          <a:srcRect/>
          <a:stretch>
            <a:fillRect l="-17000" r="-17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Nadpis 1"/>
          <p:cNvSpPr>
            <a:spLocks noGrp="1"/>
          </p:cNvSpPr>
          <p:nvPr>
            <p:ph type="title"/>
          </p:nvPr>
        </p:nvSpPr>
        <p:spPr/>
        <p:txBody>
          <a:bodyPr/>
          <a:lstStyle/>
          <a:p>
            <a:r>
              <a:rPr lang="cs-CZ" smtClean="0">
                <a:latin typeface="Arial" charset="0"/>
                <a:cs typeface="Arial" charset="0"/>
              </a:rPr>
              <a:t>Vyjádření podstatné informace na konci věty</a:t>
            </a:r>
          </a:p>
        </p:txBody>
      </p:sp>
      <p:graphicFrame>
        <p:nvGraphicFramePr>
          <p:cNvPr id="6" name="Tabulka 5"/>
          <p:cNvGraphicFramePr>
            <a:graphicFrameLocks noGrp="1"/>
          </p:cNvGraphicFramePr>
          <p:nvPr/>
        </p:nvGraphicFramePr>
        <p:xfrm>
          <a:off x="457200" y="2368550"/>
          <a:ext cx="7651750" cy="3025775"/>
        </p:xfrm>
        <a:graphic>
          <a:graphicData uri="http://schemas.openxmlformats.org/drawingml/2006/table">
            <a:tbl>
              <a:tblPr/>
              <a:tblGrid>
                <a:gridCol w="2551113">
                  <a:extLst>
                    <a:ext uri="{9D8B030D-6E8A-4147-A177-3AD203B41FA5}">
                      <a16:colId xmlns:a16="http://schemas.microsoft.com/office/drawing/2014/main" val="20000"/>
                    </a:ext>
                  </a:extLst>
                </a:gridCol>
                <a:gridCol w="2549525">
                  <a:extLst>
                    <a:ext uri="{9D8B030D-6E8A-4147-A177-3AD203B41FA5}">
                      <a16:colId xmlns:a16="http://schemas.microsoft.com/office/drawing/2014/main" val="20001"/>
                    </a:ext>
                  </a:extLst>
                </a:gridCol>
                <a:gridCol w="2551112">
                  <a:extLst>
                    <a:ext uri="{9D8B030D-6E8A-4147-A177-3AD203B41FA5}">
                      <a16:colId xmlns:a16="http://schemas.microsoft.com/office/drawing/2014/main" val="20002"/>
                    </a:ext>
                  </a:extLst>
                </a:gridCol>
              </a:tblGrid>
              <a:tr h="3025775">
                <a:tc>
                  <a:txBody>
                    <a:bodyPr/>
                    <a:lstStyle/>
                    <a:p>
                      <a:pPr marL="0" marR="0" lvl="0" indent="0" algn="l" defTabSz="914400" rtl="0" eaLnBrk="1" fontAlgn="base" latinLnBrk="0" hangingPunct="1">
                        <a:lnSpc>
                          <a:spcPct val="100000"/>
                        </a:lnSpc>
                        <a:spcBef>
                          <a:spcPct val="0"/>
                        </a:spcBef>
                        <a:spcAft>
                          <a:spcPts val="350"/>
                        </a:spcAft>
                        <a:buClrTx/>
                        <a:buSzTx/>
                        <a:buFontTx/>
                        <a:buNone/>
                        <a:tabLst/>
                      </a:pPr>
                      <a:r>
                        <a:rPr kumimoji="0" lang="en-GB" sz="2400" b="0" i="0" u="none" strike="noStrike" cap="none" normalizeH="0" baseline="0" smtClean="0">
                          <a:ln>
                            <a:noFill/>
                          </a:ln>
                          <a:solidFill>
                            <a:schemeClr val="tx1"/>
                          </a:solidFill>
                          <a:effectLst/>
                          <a:latin typeface="Arial" charset="0"/>
                          <a:cs typeface="Times New Roman" pitchFamily="18" charset="0"/>
                        </a:rPr>
                        <a:t>In recent reports, companies have estimated that </a:t>
                      </a:r>
                      <a:r>
                        <a:rPr kumimoji="0" lang="en-GB" sz="2400" b="0" i="0" u="none" strike="noStrike" cap="none" normalizeH="0" baseline="0" smtClean="0">
                          <a:ln>
                            <a:noFill/>
                          </a:ln>
                          <a:solidFill>
                            <a:srgbClr val="34B3FF"/>
                          </a:solidFill>
                          <a:effectLst/>
                          <a:latin typeface="Arial" charset="0"/>
                          <a:cs typeface="Times New Roman" pitchFamily="18" charset="0"/>
                        </a:rPr>
                        <a:t>between 45 percent and 60 percent </a:t>
                      </a:r>
                      <a:r>
                        <a:rPr kumimoji="0" lang="en-GB" sz="2400" b="0" i="0" u="none" strike="noStrike" cap="none" normalizeH="0" baseline="0" smtClean="0">
                          <a:ln>
                            <a:noFill/>
                          </a:ln>
                          <a:solidFill>
                            <a:schemeClr val="tx1"/>
                          </a:solidFill>
                          <a:effectLst/>
                          <a:latin typeface="Arial" charset="0"/>
                          <a:cs typeface="Times New Roman" pitchFamily="18" charset="0"/>
                        </a:rPr>
                        <a:t>of withdrawn water is consumed.</a:t>
                      </a:r>
                      <a:endParaRPr kumimoji="0" lang="cs-CZ" sz="2400" b="0" i="0" u="none" strike="noStrike" cap="none" normalizeH="0" baseline="0" smtClean="0">
                        <a:ln>
                          <a:noFill/>
                        </a:ln>
                        <a:solidFill>
                          <a:schemeClr val="tx1"/>
                        </a:solidFill>
                        <a:effectLst/>
                        <a:latin typeface="Arial"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50"/>
                        </a:spcAft>
                        <a:buClrTx/>
                        <a:buSzTx/>
                        <a:buFontTx/>
                        <a:buNone/>
                        <a:tabLst/>
                      </a:pPr>
                      <a:r>
                        <a:rPr kumimoji="0" lang="cs-CZ" sz="2400" b="0" i="0" u="none" strike="noStrike" cap="none" normalizeH="0" baseline="0" smtClean="0">
                          <a:ln>
                            <a:noFill/>
                          </a:ln>
                          <a:solidFill>
                            <a:schemeClr val="tx1"/>
                          </a:solidFill>
                          <a:effectLst/>
                          <a:latin typeface="Arial" charset="0"/>
                          <a:cs typeface="Times New Roman" pitchFamily="18" charset="0"/>
                        </a:rPr>
                        <a:t>V nedávných zprávách firmy odhadly, že </a:t>
                      </a:r>
                      <a:r>
                        <a:rPr kumimoji="0" lang="cs-CZ" sz="2400" b="0" i="0" u="none" strike="noStrike" cap="none" normalizeH="0" baseline="0" smtClean="0">
                          <a:ln>
                            <a:noFill/>
                          </a:ln>
                          <a:solidFill>
                            <a:srgbClr val="34B3FF"/>
                          </a:solidFill>
                          <a:effectLst/>
                          <a:latin typeface="Arial" charset="0"/>
                          <a:cs typeface="Times New Roman" pitchFamily="18" charset="0"/>
                        </a:rPr>
                        <a:t>45 až 60 procent </a:t>
                      </a:r>
                      <a:r>
                        <a:rPr kumimoji="0" lang="cs-CZ" sz="2400" b="0" i="0" u="none" strike="noStrike" cap="none" normalizeH="0" baseline="0" smtClean="0">
                          <a:ln>
                            <a:noFill/>
                          </a:ln>
                          <a:solidFill>
                            <a:schemeClr val="tx1"/>
                          </a:solidFill>
                          <a:effectLst/>
                          <a:latin typeface="Arial" charset="0"/>
                          <a:cs typeface="Times New Roman" pitchFamily="18" charset="0"/>
                        </a:rPr>
                        <a:t>odebírané vody se vypaří do ovzduší.</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50"/>
                        </a:spcAft>
                        <a:buClrTx/>
                        <a:buSzTx/>
                        <a:buFontTx/>
                        <a:buNone/>
                        <a:tabLst/>
                      </a:pPr>
                      <a:r>
                        <a:rPr kumimoji="0" lang="cs-CZ" sz="2400" b="0" i="0" u="none" strike="noStrike" cap="none" normalizeH="0" baseline="0" smtClean="0">
                          <a:ln>
                            <a:noFill/>
                          </a:ln>
                          <a:solidFill>
                            <a:schemeClr val="tx1"/>
                          </a:solidFill>
                          <a:effectLst/>
                          <a:latin typeface="Arial" charset="0"/>
                          <a:cs typeface="Times New Roman" pitchFamily="18" charset="0"/>
                        </a:rPr>
                        <a:t>V nedávných zprávách firmy odhadly, že odebrané vody se vypaří </a:t>
                      </a:r>
                      <a:r>
                        <a:rPr kumimoji="0" lang="cs-CZ" sz="2400" b="0" i="0" u="none" strike="noStrike" cap="none" normalizeH="0" baseline="0" smtClean="0">
                          <a:ln>
                            <a:noFill/>
                          </a:ln>
                          <a:solidFill>
                            <a:srgbClr val="34B3FF"/>
                          </a:solidFill>
                          <a:effectLst/>
                          <a:latin typeface="Arial" charset="0"/>
                          <a:cs typeface="Times New Roman" pitchFamily="18" charset="0"/>
                        </a:rPr>
                        <a:t>45 až 60 %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Nadpis 1"/>
          <p:cNvSpPr>
            <a:spLocks noGrp="1"/>
          </p:cNvSpPr>
          <p:nvPr>
            <p:ph type="title"/>
          </p:nvPr>
        </p:nvSpPr>
        <p:spPr/>
        <p:txBody>
          <a:bodyPr/>
          <a:lstStyle/>
          <a:p>
            <a:r>
              <a:rPr lang="cs-CZ" smtClean="0">
                <a:latin typeface="Arial" charset="0"/>
                <a:cs typeface="Arial" charset="0"/>
              </a:rPr>
              <a:t>Jak se dovídáme nové informace</a:t>
            </a:r>
          </a:p>
        </p:txBody>
      </p:sp>
      <p:sp>
        <p:nvSpPr>
          <p:cNvPr id="3" name="Zástupný symbol pro obsah 2"/>
          <p:cNvSpPr>
            <a:spLocks noGrp="1"/>
          </p:cNvSpPr>
          <p:nvPr>
            <p:ph idx="1"/>
          </p:nvPr>
        </p:nvSpPr>
        <p:spPr>
          <a:xfrm>
            <a:off x="720725" y="2460625"/>
            <a:ext cx="5167313" cy="4149725"/>
          </a:xfrm>
        </p:spPr>
        <p:txBody>
          <a:bodyPr rtlCol="0">
            <a:normAutofit fontScale="70000" lnSpcReduction="20000"/>
          </a:bodyPr>
          <a:lstStyle/>
          <a:p>
            <a:pPr marL="0" indent="0" defTabSz="899952" fontAlgn="auto">
              <a:spcBef>
                <a:spcPts val="984"/>
              </a:spcBef>
              <a:spcAft>
                <a:spcPts val="0"/>
              </a:spcAft>
              <a:buFont typeface="Arial" panose="020B0604020202020204" pitchFamily="34" charset="0"/>
              <a:buNone/>
              <a:defRPr/>
            </a:pPr>
            <a:r>
              <a:rPr lang="en-GB" dirty="0"/>
              <a:t>Just as human bodies cool themselves by sweating, data </a:t>
            </a:r>
            <a:r>
              <a:rPr lang="en-GB" dirty="0" err="1"/>
              <a:t>centers</a:t>
            </a:r>
            <a:r>
              <a:rPr lang="en-GB" dirty="0"/>
              <a:t> are often cooled by water evaporation—a process that dissipates heat and results in water being lost to the atmosphere, thus being counted as “consumed.” In many cases, the water is drawn from the same municipal systems that supply homes and businesses.</a:t>
            </a:r>
            <a:endParaRPr lang="cs-CZ" dirty="0"/>
          </a:p>
          <a:p>
            <a:pPr marL="0" indent="0" defTabSz="899952" fontAlgn="auto">
              <a:spcBef>
                <a:spcPts val="984"/>
              </a:spcBef>
              <a:spcAft>
                <a:spcPts val="0"/>
              </a:spcAft>
              <a:buFont typeface="Arial" panose="020B0604020202020204" pitchFamily="34" charset="0"/>
              <a:buNone/>
              <a:defRPr/>
            </a:pPr>
            <a:r>
              <a:rPr lang="en-GB" dirty="0"/>
              <a:t>While most major tech companies now disclose their direct water use, not all data </a:t>
            </a:r>
            <a:r>
              <a:rPr lang="en-GB" dirty="0" err="1"/>
              <a:t>centers</a:t>
            </a:r>
            <a:r>
              <a:rPr lang="en-GB" dirty="0"/>
              <a:t> follow suit, making the overall picture unclear. In recent reports, companies have estimated that between 45 percent and 60 percent of withdrawn water is consumed.</a:t>
            </a:r>
            <a:endParaRPr lang="cs-CZ" dirty="0"/>
          </a:p>
          <a:p>
            <a:pPr marL="0" indent="0" defTabSz="899952" fontAlgn="auto">
              <a:spcBef>
                <a:spcPts val="984"/>
              </a:spcBef>
              <a:spcAft>
                <a:spcPts val="0"/>
              </a:spcAft>
              <a:buFont typeface="Arial" panose="020B0604020202020204" pitchFamily="34" charset="0"/>
              <a:buNone/>
              <a:defRPr/>
            </a:pPr>
            <a:r>
              <a:rPr lang="en-GB" dirty="0"/>
              <a:t>According to a recent report by Lawrence Berkeley National Laboratory, the 2023 direct water consumption by data </a:t>
            </a:r>
            <a:r>
              <a:rPr lang="en-GB" dirty="0" err="1"/>
              <a:t>centers</a:t>
            </a:r>
            <a:r>
              <a:rPr lang="en-GB" dirty="0"/>
              <a:t> in the United States—home to about 40 percent of the world’s data </a:t>
            </a:r>
            <a:r>
              <a:rPr lang="en-GB" dirty="0" err="1"/>
              <a:t>centers</a:t>
            </a:r>
            <a:r>
              <a:rPr lang="en-GB" dirty="0"/>
              <a:t>—is estimated at roughly 17.5 billion gallons. Assuming a 50 percent consumption ratio, that means 35 billion gallons of water withdrawal, or about 0.3 percent of the total public water supply for the contiguous United States. The same report projects that the U.S. data </a:t>
            </a:r>
            <a:r>
              <a:rPr lang="en-GB" dirty="0" err="1"/>
              <a:t>center</a:t>
            </a:r>
            <a:r>
              <a:rPr lang="en-GB" dirty="0"/>
              <a:t> direct water consumption could double or even quadruple the 2023 level by 2028.</a:t>
            </a:r>
            <a:endParaRPr lang="cs-CZ" dirty="0"/>
          </a:p>
        </p:txBody>
      </p:sp>
      <p:sp>
        <p:nvSpPr>
          <p:cNvPr id="6" name="Zástupný symbol pro obsah 2"/>
          <p:cNvSpPr txBox="1">
            <a:spLocks/>
          </p:cNvSpPr>
          <p:nvPr/>
        </p:nvSpPr>
        <p:spPr>
          <a:xfrm>
            <a:off x="6280150" y="2430463"/>
            <a:ext cx="2000250" cy="736600"/>
          </a:xfrm>
          <a:prstGeom prst="rect">
            <a:avLst/>
          </a:prstGeom>
        </p:spPr>
        <p:txBody>
          <a:bodyPr lIns="0" tIns="0" rIns="0" bIns="0">
            <a:normAutofit/>
          </a:bodyPr>
          <a:lstStyle/>
          <a:p>
            <a:pPr defTabSz="898525">
              <a:lnSpc>
                <a:spcPct val="80000"/>
              </a:lnSpc>
              <a:spcBef>
                <a:spcPts val="988"/>
              </a:spcBef>
              <a:buFont typeface="Arial" charset="0"/>
              <a:buNone/>
            </a:pPr>
            <a:r>
              <a:rPr lang="cs-CZ" sz="1900"/>
              <a:t>Jak se chladí datová centra?</a:t>
            </a:r>
          </a:p>
        </p:txBody>
      </p:sp>
      <p:sp>
        <p:nvSpPr>
          <p:cNvPr id="7" name="Zástupný symbol pro obsah 2"/>
          <p:cNvSpPr txBox="1">
            <a:spLocks/>
          </p:cNvSpPr>
          <p:nvPr/>
        </p:nvSpPr>
        <p:spPr>
          <a:xfrm>
            <a:off x="6280150" y="3290888"/>
            <a:ext cx="2000250" cy="735012"/>
          </a:xfrm>
          <a:prstGeom prst="rect">
            <a:avLst/>
          </a:prstGeom>
        </p:spPr>
        <p:txBody>
          <a:bodyPr lIns="0" tIns="0" rIns="0" bIns="0">
            <a:normAutofit lnSpcReduction="10000"/>
          </a:bodyPr>
          <a:lstStyle>
            <a:lvl1pPr marL="266700" indent="-266700" algn="l" defTabSz="899952" rtl="0" eaLnBrk="1" latinLnBrk="0" hangingPunct="1">
              <a:lnSpc>
                <a:spcPct val="90000"/>
              </a:lnSpc>
              <a:spcBef>
                <a:spcPts val="984"/>
              </a:spcBef>
              <a:buFont typeface="Arial" panose="020B0604020202020204" pitchFamily="34" charset="0"/>
              <a:buChar char="−"/>
              <a:defRPr sz="2000" kern="1200">
                <a:solidFill>
                  <a:schemeClr val="accent1"/>
                </a:solidFill>
                <a:latin typeface="Arial" panose="020B0604020202020204" pitchFamily="34" charset="0"/>
                <a:ea typeface="+mn-ea"/>
                <a:cs typeface="Arial" panose="020B0604020202020204" pitchFamily="34" charset="0"/>
              </a:defRPr>
            </a:lvl1pPr>
            <a:lvl2pPr marL="539750" indent="-273050" algn="l" defTabSz="899952" rtl="0" eaLnBrk="1" latinLnBrk="0" hangingPunct="1">
              <a:lnSpc>
                <a:spcPct val="90000"/>
              </a:lnSpc>
              <a:spcBef>
                <a:spcPts val="492"/>
              </a:spcBef>
              <a:buFont typeface="Arial" panose="020B0604020202020204" pitchFamily="34" charset="0"/>
              <a:buChar char="−"/>
              <a:defRPr sz="1800" kern="1200">
                <a:solidFill>
                  <a:schemeClr val="accent2"/>
                </a:solidFill>
                <a:latin typeface="Arial" panose="020B0604020202020204" pitchFamily="34" charset="0"/>
                <a:ea typeface="+mn-ea"/>
                <a:cs typeface="Arial" panose="020B0604020202020204" pitchFamily="34" charset="0"/>
              </a:defRPr>
            </a:lvl2pPr>
            <a:lvl3pPr marL="806450" indent="-266700" algn="l" defTabSz="899952" rtl="0" eaLnBrk="1" latinLnBrk="0" hangingPunct="1">
              <a:lnSpc>
                <a:spcPct val="90000"/>
              </a:lnSpc>
              <a:spcBef>
                <a:spcPts val="492"/>
              </a:spcBef>
              <a:buFont typeface="Arial" panose="020B0604020202020204" pitchFamily="34" charset="0"/>
              <a:buChar char="−"/>
              <a:defRPr sz="1600" kern="1200">
                <a:solidFill>
                  <a:schemeClr val="accent2"/>
                </a:solidFill>
                <a:latin typeface="Arial" panose="020B0604020202020204" pitchFamily="34" charset="0"/>
                <a:ea typeface="+mn-ea"/>
                <a:cs typeface="Arial" panose="020B0604020202020204" pitchFamily="34" charset="0"/>
              </a:defRPr>
            </a:lvl3pPr>
            <a:lvl4pPr marL="1071563" indent="-265113"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4pPr>
            <a:lvl5pPr marL="1346200" indent="-274638"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5pPr>
            <a:lvl6pPr marL="2474869"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cs-CZ" dirty="0" smtClean="0">
                <a:solidFill>
                  <a:schemeClr val="tx1"/>
                </a:solidFill>
              </a:rPr>
              <a:t>Jak velká je tato spotřebovaná část?</a:t>
            </a:r>
            <a:endParaRPr lang="cs-CZ" dirty="0">
              <a:solidFill>
                <a:schemeClr val="tx1"/>
              </a:solidFill>
            </a:endParaRPr>
          </a:p>
        </p:txBody>
      </p:sp>
      <p:sp>
        <p:nvSpPr>
          <p:cNvPr id="8" name="Zástupný symbol pro obsah 2"/>
          <p:cNvSpPr txBox="1">
            <a:spLocks/>
          </p:cNvSpPr>
          <p:nvPr/>
        </p:nvSpPr>
        <p:spPr>
          <a:xfrm>
            <a:off x="6280150" y="4213225"/>
            <a:ext cx="2000250" cy="1100138"/>
          </a:xfrm>
          <a:prstGeom prst="rect">
            <a:avLst/>
          </a:prstGeom>
        </p:spPr>
        <p:txBody>
          <a:bodyPr lIns="0" tIns="0" rIns="0" bIns="0">
            <a:normAutofit fontScale="92500"/>
          </a:bodyPr>
          <a:lstStyle>
            <a:lvl1pPr marL="266700" indent="-266700" algn="l" defTabSz="899952" rtl="0" eaLnBrk="1" latinLnBrk="0" hangingPunct="1">
              <a:lnSpc>
                <a:spcPct val="90000"/>
              </a:lnSpc>
              <a:spcBef>
                <a:spcPts val="984"/>
              </a:spcBef>
              <a:buFont typeface="Arial" panose="020B0604020202020204" pitchFamily="34" charset="0"/>
              <a:buChar char="−"/>
              <a:defRPr sz="2000" kern="1200">
                <a:solidFill>
                  <a:schemeClr val="accent1"/>
                </a:solidFill>
                <a:latin typeface="Arial" panose="020B0604020202020204" pitchFamily="34" charset="0"/>
                <a:ea typeface="+mn-ea"/>
                <a:cs typeface="Arial" panose="020B0604020202020204" pitchFamily="34" charset="0"/>
              </a:defRPr>
            </a:lvl1pPr>
            <a:lvl2pPr marL="539750" indent="-273050" algn="l" defTabSz="899952" rtl="0" eaLnBrk="1" latinLnBrk="0" hangingPunct="1">
              <a:lnSpc>
                <a:spcPct val="90000"/>
              </a:lnSpc>
              <a:spcBef>
                <a:spcPts val="492"/>
              </a:spcBef>
              <a:buFont typeface="Arial" panose="020B0604020202020204" pitchFamily="34" charset="0"/>
              <a:buChar char="−"/>
              <a:defRPr sz="1800" kern="1200">
                <a:solidFill>
                  <a:schemeClr val="accent2"/>
                </a:solidFill>
                <a:latin typeface="Arial" panose="020B0604020202020204" pitchFamily="34" charset="0"/>
                <a:ea typeface="+mn-ea"/>
                <a:cs typeface="Arial" panose="020B0604020202020204" pitchFamily="34" charset="0"/>
              </a:defRPr>
            </a:lvl2pPr>
            <a:lvl3pPr marL="806450" indent="-266700" algn="l" defTabSz="899952" rtl="0" eaLnBrk="1" latinLnBrk="0" hangingPunct="1">
              <a:lnSpc>
                <a:spcPct val="90000"/>
              </a:lnSpc>
              <a:spcBef>
                <a:spcPts val="492"/>
              </a:spcBef>
              <a:buFont typeface="Arial" panose="020B0604020202020204" pitchFamily="34" charset="0"/>
              <a:buChar char="−"/>
              <a:defRPr sz="1600" kern="1200">
                <a:solidFill>
                  <a:schemeClr val="accent2"/>
                </a:solidFill>
                <a:latin typeface="Arial" panose="020B0604020202020204" pitchFamily="34" charset="0"/>
                <a:ea typeface="+mn-ea"/>
                <a:cs typeface="Arial" panose="020B0604020202020204" pitchFamily="34" charset="0"/>
              </a:defRPr>
            </a:lvl3pPr>
            <a:lvl4pPr marL="1071563" indent="-265113"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4pPr>
            <a:lvl5pPr marL="1346200" indent="-274638" algn="l" defTabSz="899952" rtl="0" eaLnBrk="1" latinLnBrk="0" hangingPunct="1">
              <a:lnSpc>
                <a:spcPct val="90000"/>
              </a:lnSpc>
              <a:spcBef>
                <a:spcPts val="492"/>
              </a:spcBef>
              <a:buFont typeface="Arial" panose="020B0604020202020204" pitchFamily="34" charset="0"/>
              <a:buChar char="−"/>
              <a:defRPr sz="1400" kern="1200">
                <a:solidFill>
                  <a:schemeClr val="accent2"/>
                </a:solidFill>
                <a:latin typeface="Arial" panose="020B0604020202020204" pitchFamily="34" charset="0"/>
                <a:ea typeface="+mn-ea"/>
                <a:cs typeface="Arial" panose="020B0604020202020204" pitchFamily="34" charset="0"/>
              </a:defRPr>
            </a:lvl5pPr>
            <a:lvl6pPr marL="2474869"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6pPr>
            <a:lvl7pPr marL="2924846"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7pPr>
            <a:lvl8pPr marL="3374822"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8pPr>
            <a:lvl9pPr marL="3824798" indent="-224988" algn="l" defTabSz="899952" rtl="0" eaLnBrk="1" latinLnBrk="0" hangingPunct="1">
              <a:lnSpc>
                <a:spcPct val="90000"/>
              </a:lnSpc>
              <a:spcBef>
                <a:spcPts val="492"/>
              </a:spcBef>
              <a:buFont typeface="Arial" panose="020B0604020202020204" pitchFamily="34" charset="0"/>
              <a:buChar char="•"/>
              <a:defRPr sz="1772"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cs-CZ" dirty="0" smtClean="0">
                <a:solidFill>
                  <a:schemeClr val="tx1"/>
                </a:solidFill>
              </a:rPr>
              <a:t>Kolik vody to tedy je konkrétně a jaký je to podíl celkové spotřeby?</a:t>
            </a:r>
            <a:endParaRPr lang="cs-CZ"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Nadpis 1"/>
          <p:cNvSpPr>
            <a:spLocks noGrp="1"/>
          </p:cNvSpPr>
          <p:nvPr>
            <p:ph type="title"/>
          </p:nvPr>
        </p:nvSpPr>
        <p:spPr/>
        <p:txBody>
          <a:bodyPr/>
          <a:lstStyle/>
          <a:p>
            <a:r>
              <a:rPr lang="cs-CZ" smtClean="0">
                <a:latin typeface="Arial" charset="0"/>
                <a:cs typeface="Arial" charset="0"/>
              </a:rPr>
              <a:t>Co je zásadní nebo nová informace?</a:t>
            </a:r>
          </a:p>
        </p:txBody>
      </p:sp>
      <p:sp>
        <p:nvSpPr>
          <p:cNvPr id="25602" name="Zástupný obsah 2"/>
          <p:cNvSpPr>
            <a:spLocks noGrp="1"/>
          </p:cNvSpPr>
          <p:nvPr>
            <p:ph idx="1"/>
          </p:nvPr>
        </p:nvSpPr>
        <p:spPr>
          <a:xfrm>
            <a:off x="720725" y="2139950"/>
            <a:ext cx="7559675" cy="4494213"/>
          </a:xfrm>
        </p:spPr>
        <p:txBody>
          <a:bodyPr/>
          <a:lstStyle/>
          <a:p>
            <a:r>
              <a:rPr lang="en-GB" smtClean="0">
                <a:latin typeface="Arial" charset="0"/>
                <a:cs typeface="Arial" charset="0"/>
              </a:rPr>
              <a:t>While most major tech companies now disclose their direct water use </a:t>
            </a:r>
            <a:endParaRPr lang="cs-CZ" smtClean="0">
              <a:latin typeface="Arial" charset="0"/>
              <a:cs typeface="Arial" charset="0"/>
            </a:endParaRPr>
          </a:p>
          <a:p>
            <a:pPr lvl="1"/>
            <a:r>
              <a:rPr lang="cs-CZ" smtClean="0">
                <a:latin typeface="Arial" charset="0"/>
                <a:cs typeface="Arial" charset="0"/>
              </a:rPr>
              <a:t>Zatímco většina technologických společností dnes zveřejňuje svou přímou spotřebu vody</a:t>
            </a:r>
          </a:p>
          <a:p>
            <a:r>
              <a:rPr lang="en-GB" smtClean="0">
                <a:latin typeface="Arial" charset="0"/>
                <a:cs typeface="Arial" charset="0"/>
              </a:rPr>
              <a:t>The same report projects that the U.S. data center direct water consumption could double or even quadruple the 2023 level by 2028. </a:t>
            </a:r>
            <a:endParaRPr lang="cs-CZ" smtClean="0">
              <a:latin typeface="Arial" charset="0"/>
              <a:cs typeface="Arial" charset="0"/>
            </a:endParaRPr>
          </a:p>
          <a:p>
            <a:pPr lvl="1"/>
            <a:r>
              <a:rPr lang="cs-CZ" smtClean="0">
                <a:latin typeface="Arial" charset="0"/>
                <a:cs typeface="Arial" charset="0"/>
              </a:rPr>
              <a:t>Stejná zpráva ukazuje, že by americká datová centra mohla zdvojnásobit, nebo dokonce zčtyřnásobit přímou vodní spotřebu roku 2023 do roku 2028. </a:t>
            </a:r>
            <a:endParaRPr lang="cs-CZ" b="1" smtClean="0">
              <a:latin typeface="Arial" charset="0"/>
              <a:cs typeface="Arial" charset="0"/>
            </a:endParaRPr>
          </a:p>
        </p:txBody>
      </p:sp>
      <p:sp>
        <p:nvSpPr>
          <p:cNvPr id="25604" name="Rectangle 4"/>
          <p:cNvSpPr>
            <a:spLocks noChangeArrowheads="1"/>
          </p:cNvSpPr>
          <p:nvPr/>
        </p:nvSpPr>
        <p:spPr bwMode="auto">
          <a:xfrm>
            <a:off x="5338763" y="2117725"/>
            <a:ext cx="1050925" cy="328613"/>
          </a:xfrm>
          <a:prstGeom prst="rect">
            <a:avLst/>
          </a:prstGeom>
          <a:solidFill>
            <a:schemeClr val="accent1">
              <a:alpha val="39999"/>
            </a:schemeClr>
          </a:solidFill>
          <a:ln w="9525">
            <a:solidFill>
              <a:schemeClr val="tx1"/>
            </a:solidFill>
            <a:miter lim="800000"/>
            <a:headEnd/>
            <a:tailEnd/>
          </a:ln>
          <a:effectLst/>
        </p:spPr>
        <p:txBody>
          <a:bodyPr wrap="none" anchor="ctr"/>
          <a:lstStyle/>
          <a:p>
            <a:endParaRPr lang="cs-CZ"/>
          </a:p>
        </p:txBody>
      </p:sp>
      <p:sp>
        <p:nvSpPr>
          <p:cNvPr id="25605" name="Rectangle 5"/>
          <p:cNvSpPr>
            <a:spLocks noChangeArrowheads="1"/>
          </p:cNvSpPr>
          <p:nvPr/>
        </p:nvSpPr>
        <p:spPr bwMode="auto">
          <a:xfrm>
            <a:off x="3157538" y="3624263"/>
            <a:ext cx="2860675" cy="328612"/>
          </a:xfrm>
          <a:prstGeom prst="rect">
            <a:avLst/>
          </a:prstGeom>
          <a:solidFill>
            <a:schemeClr val="accent1">
              <a:alpha val="39999"/>
            </a:schemeClr>
          </a:solidFill>
          <a:ln w="9525">
            <a:solidFill>
              <a:schemeClr val="tx1"/>
            </a:solidFill>
            <a:miter lim="800000"/>
            <a:headEnd/>
            <a:tailEnd/>
          </a:ln>
          <a:effectLst/>
        </p:spPr>
        <p:txBody>
          <a:bodyPr wrap="none" anchor="ctr"/>
          <a:lstStyle/>
          <a:p>
            <a:endParaRPr lang="cs-C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fade">
                                      <p:cBhvr>
                                        <p:cTn id="7" dur="2000"/>
                                        <p:tgtEl>
                                          <p:spTgt spid="256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5"/>
                                        </p:tgtEl>
                                        <p:attrNameLst>
                                          <p:attrName>style.visibility</p:attrName>
                                        </p:attrNameLst>
                                      </p:cBhvr>
                                      <p:to>
                                        <p:strVal val="visible"/>
                                      </p:to>
                                    </p:set>
                                    <p:animEffect transition="in" filter="fade">
                                      <p:cBhvr>
                                        <p:cTn id="12" dur="2000"/>
                                        <p:tgtEl>
                                          <p:spTgt spid="25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P spid="2560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Nadpis 1"/>
          <p:cNvSpPr>
            <a:spLocks noGrp="1"/>
          </p:cNvSpPr>
          <p:nvPr>
            <p:ph type="title"/>
          </p:nvPr>
        </p:nvSpPr>
        <p:spPr/>
        <p:txBody>
          <a:bodyPr/>
          <a:lstStyle/>
          <a:p>
            <a:r>
              <a:rPr lang="cs-CZ" smtClean="0">
                <a:latin typeface="Arial" charset="0"/>
                <a:cs typeface="Arial" charset="0"/>
              </a:rPr>
              <a:t>Formální záležitosti</a:t>
            </a:r>
          </a:p>
        </p:txBody>
      </p:sp>
      <p:sp>
        <p:nvSpPr>
          <p:cNvPr id="26626" name="Zástupný obsah 2"/>
          <p:cNvSpPr>
            <a:spLocks noGrp="1"/>
          </p:cNvSpPr>
          <p:nvPr>
            <p:ph idx="1"/>
          </p:nvPr>
        </p:nvSpPr>
        <p:spPr>
          <a:xfrm>
            <a:off x="720725" y="2105025"/>
            <a:ext cx="7559675" cy="4254500"/>
          </a:xfrm>
        </p:spPr>
        <p:txBody>
          <a:bodyPr/>
          <a:lstStyle/>
          <a:p>
            <a:r>
              <a:rPr lang="cs-CZ" b="1" smtClean="0">
                <a:latin typeface="Arial" charset="0"/>
                <a:cs typeface="Arial" charset="0"/>
              </a:rPr>
              <a:t>Pragmatika</a:t>
            </a:r>
          </a:p>
          <a:p>
            <a:pPr lvl="1"/>
            <a:r>
              <a:rPr lang="cs-CZ" smtClean="0">
                <a:latin typeface="Arial" charset="0"/>
                <a:cs typeface="Arial" charset="0"/>
              </a:rPr>
              <a:t>Převod galonů na litry, případně krychlové metry</a:t>
            </a:r>
            <a:endParaRPr lang="cs-CZ" b="1" smtClean="0">
              <a:latin typeface="Arial" charset="0"/>
              <a:cs typeface="Arial" charset="0"/>
            </a:endParaRPr>
          </a:p>
          <a:p>
            <a:pPr lvl="1"/>
            <a:r>
              <a:rPr lang="en-GB" smtClean="0">
                <a:latin typeface="Arial" charset="0"/>
                <a:cs typeface="Arial" charset="0"/>
              </a:rPr>
              <a:t>contiguous United States (conterminous U. S.)  – </a:t>
            </a:r>
            <a:r>
              <a:rPr lang="cs-CZ" smtClean="0">
                <a:latin typeface="Arial" charset="0"/>
                <a:cs typeface="Arial" charset="0"/>
              </a:rPr>
              <a:t>sousedící / přilehlé státy USA / pevninské / kontinentální Spojené státy</a:t>
            </a:r>
          </a:p>
          <a:p>
            <a:r>
              <a:rPr lang="cs-CZ" b="1" smtClean="0">
                <a:latin typeface="Arial" charset="0"/>
                <a:cs typeface="Arial" charset="0"/>
              </a:rPr>
              <a:t>Velká písmena</a:t>
            </a:r>
          </a:p>
          <a:p>
            <a:pPr lvl="1"/>
            <a:r>
              <a:rPr lang="cs-CZ" smtClean="0">
                <a:latin typeface="Arial" charset="0"/>
                <a:cs typeface="Arial" charset="0"/>
              </a:rPr>
              <a:t>do Amerických datových center / ve Spojených Státech / Národní Laboratoř</a:t>
            </a:r>
          </a:p>
          <a:p>
            <a:r>
              <a:rPr lang="cs-CZ" b="1" smtClean="0">
                <a:latin typeface="Arial" charset="0"/>
                <a:cs typeface="Arial" charset="0"/>
              </a:rPr>
              <a:t>Zápis slov a značek</a:t>
            </a:r>
          </a:p>
          <a:p>
            <a:pPr lvl="1"/>
            <a:r>
              <a:rPr lang="cs-CZ" smtClean="0">
                <a:latin typeface="Arial" charset="0"/>
                <a:cs typeface="Arial" charset="0"/>
              </a:rPr>
              <a:t>Berkley × Berkeley</a:t>
            </a:r>
            <a:endParaRPr lang="cs-CZ" b="1" smtClean="0">
              <a:latin typeface="Arial" charset="0"/>
              <a:cs typeface="Arial" charset="0"/>
            </a:endParaRPr>
          </a:p>
          <a:p>
            <a:pPr lvl="1"/>
            <a:r>
              <a:rPr lang="cs-CZ" smtClean="0">
                <a:latin typeface="Arial" charset="0"/>
                <a:cs typeface="Arial" charset="0"/>
              </a:rPr>
              <a:t>mezi 45ti až 60ti procenty / 50ti procentní podíl × mezi 45 a 60 procenty / % / 50procentní / 50% podíl</a:t>
            </a:r>
          </a:p>
          <a:p>
            <a:pPr lvl="1"/>
            <a:r>
              <a:rPr lang="cs-CZ" smtClean="0">
                <a:latin typeface="Arial" charset="0"/>
                <a:cs typeface="Arial" charset="0"/>
              </a:rPr>
              <a:t>desetinná tečka × desetinná čárka (0.3 %)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Nadpis 1"/>
          <p:cNvSpPr>
            <a:spLocks noGrp="1"/>
          </p:cNvSpPr>
          <p:nvPr>
            <p:ph type="title"/>
          </p:nvPr>
        </p:nvSpPr>
        <p:spPr/>
        <p:txBody>
          <a:bodyPr/>
          <a:lstStyle/>
          <a:p>
            <a:r>
              <a:rPr lang="cs-CZ" smtClean="0">
                <a:latin typeface="Arial" charset="0"/>
                <a:cs typeface="Arial" charset="0"/>
              </a:rPr>
              <a:t>Formální záležitosti</a:t>
            </a:r>
          </a:p>
        </p:txBody>
      </p:sp>
      <p:sp>
        <p:nvSpPr>
          <p:cNvPr id="27650" name="Zástupný obsah 2"/>
          <p:cNvSpPr>
            <a:spLocks noGrp="1"/>
          </p:cNvSpPr>
          <p:nvPr>
            <p:ph idx="1"/>
          </p:nvPr>
        </p:nvSpPr>
        <p:spPr>
          <a:xfrm>
            <a:off x="720725" y="2095500"/>
            <a:ext cx="7559675" cy="4305300"/>
          </a:xfrm>
        </p:spPr>
        <p:txBody>
          <a:bodyPr/>
          <a:lstStyle/>
          <a:p>
            <a:r>
              <a:rPr lang="cs-CZ" b="1" smtClean="0">
                <a:latin typeface="Arial" charset="0"/>
                <a:cs typeface="Arial" charset="0"/>
              </a:rPr>
              <a:t>Tvary slov a koncovky</a:t>
            </a:r>
          </a:p>
          <a:p>
            <a:pPr lvl="1"/>
            <a:r>
              <a:rPr lang="cs-CZ" smtClean="0">
                <a:latin typeface="Arial" charset="0"/>
                <a:cs typeface="Arial" charset="0"/>
              </a:rPr>
              <a:t>většina významných společností v poslední době zveřejnila </a:t>
            </a:r>
            <a:r>
              <a:rPr lang="cs-CZ" u="sng" smtClean="0">
                <a:latin typeface="Arial" charset="0"/>
                <a:cs typeface="Arial" charset="0"/>
              </a:rPr>
              <a:t>jejich</a:t>
            </a:r>
            <a:r>
              <a:rPr lang="cs-CZ" smtClean="0">
                <a:latin typeface="Arial" charset="0"/>
                <a:cs typeface="Arial" charset="0"/>
              </a:rPr>
              <a:t> spotřebu vody</a:t>
            </a:r>
          </a:p>
          <a:p>
            <a:pPr lvl="1"/>
            <a:r>
              <a:rPr lang="cs-CZ" smtClean="0">
                <a:latin typeface="Arial" charset="0"/>
                <a:cs typeface="Arial" charset="0"/>
              </a:rPr>
              <a:t>většina významných technologických firem v současnosti oznamuje, kolik vody </a:t>
            </a:r>
            <a:r>
              <a:rPr lang="cs-CZ" u="sng" smtClean="0">
                <a:latin typeface="Arial" charset="0"/>
                <a:cs typeface="Arial" charset="0"/>
              </a:rPr>
              <a:t>čerpají</a:t>
            </a:r>
            <a:endParaRPr lang="cs-CZ" smtClean="0">
              <a:latin typeface="Arial" charset="0"/>
              <a:cs typeface="Arial" charset="0"/>
            </a:endParaRPr>
          </a:p>
          <a:p>
            <a:pPr lvl="1"/>
            <a:r>
              <a:rPr lang="cs-CZ" smtClean="0">
                <a:latin typeface="Arial" charset="0"/>
                <a:cs typeface="Arial" charset="0"/>
              </a:rPr>
              <a:t>datová centra jsou často </a:t>
            </a:r>
            <a:r>
              <a:rPr lang="cs-CZ" u="sng" smtClean="0">
                <a:latin typeface="Arial" charset="0"/>
                <a:cs typeface="Arial" charset="0"/>
              </a:rPr>
              <a:t>chlazeny</a:t>
            </a:r>
            <a:endParaRPr lang="cs-CZ" smtClean="0">
              <a:latin typeface="Arial" charset="0"/>
              <a:cs typeface="Arial" charset="0"/>
            </a:endParaRPr>
          </a:p>
          <a:p>
            <a:pPr lvl="1"/>
            <a:r>
              <a:rPr lang="cs-CZ" smtClean="0">
                <a:latin typeface="Arial" charset="0"/>
                <a:cs typeface="Arial" charset="0"/>
              </a:rPr>
              <a:t>ve většině </a:t>
            </a:r>
            <a:r>
              <a:rPr lang="cs-CZ" u="sng" smtClean="0">
                <a:latin typeface="Arial" charset="0"/>
                <a:cs typeface="Arial" charset="0"/>
              </a:rPr>
              <a:t>případech</a:t>
            </a:r>
            <a:r>
              <a:rPr lang="cs-CZ" smtClean="0">
                <a:latin typeface="Arial" charset="0"/>
                <a:cs typeface="Arial" charset="0"/>
              </a:rPr>
              <a:t> je to stejná voda</a:t>
            </a:r>
          </a:p>
          <a:p>
            <a:pPr lvl="1"/>
            <a:r>
              <a:rPr lang="cs-CZ" smtClean="0">
                <a:latin typeface="Arial" charset="0"/>
                <a:cs typeface="Arial" charset="0"/>
              </a:rPr>
              <a:t>spotřeba vody </a:t>
            </a:r>
            <a:r>
              <a:rPr lang="cs-CZ" u="sng" smtClean="0">
                <a:latin typeface="Arial" charset="0"/>
                <a:cs typeface="Arial" charset="0"/>
              </a:rPr>
              <a:t>datovými centry</a:t>
            </a:r>
            <a:r>
              <a:rPr lang="cs-CZ" smtClean="0">
                <a:latin typeface="Arial" charset="0"/>
                <a:cs typeface="Arial" charset="0"/>
              </a:rPr>
              <a:t> (?)</a:t>
            </a:r>
          </a:p>
          <a:p>
            <a:r>
              <a:rPr lang="cs-CZ" b="1" smtClean="0">
                <a:latin typeface="Arial" charset="0"/>
                <a:cs typeface="Arial" charset="0"/>
              </a:rPr>
              <a:t>Interpunkce</a:t>
            </a:r>
            <a:endParaRPr lang="cs-CZ" smtClean="0">
              <a:latin typeface="Arial" charset="0"/>
              <a:cs typeface="Arial" charset="0"/>
            </a:endParaRPr>
          </a:p>
          <a:p>
            <a:pPr lvl="1"/>
            <a:r>
              <a:rPr lang="cs-CZ" smtClean="0">
                <a:latin typeface="Arial" charset="0"/>
                <a:cs typeface="Arial" charset="0"/>
              </a:rPr>
              <a:t>Procesem, který zmírňuje </a:t>
            </a:r>
            <a:r>
              <a:rPr lang="cs-CZ" u="sng" smtClean="0">
                <a:latin typeface="Arial" charset="0"/>
                <a:cs typeface="Arial" charset="0"/>
              </a:rPr>
              <a:t>teplo a voda</a:t>
            </a:r>
            <a:r>
              <a:rPr lang="cs-CZ" smtClean="0">
                <a:latin typeface="Arial" charset="0"/>
                <a:cs typeface="Arial" charset="0"/>
              </a:rPr>
              <a:t> se následně vytrácí do atmosféry</a:t>
            </a:r>
          </a:p>
          <a:p>
            <a:pPr lvl="1"/>
            <a:r>
              <a:rPr lang="cs-CZ" smtClean="0">
                <a:latin typeface="Arial" charset="0"/>
                <a:cs typeface="Arial" charset="0"/>
              </a:rPr>
              <a:t>společnosti </a:t>
            </a:r>
            <a:r>
              <a:rPr lang="cs-CZ" u="sng" smtClean="0">
                <a:latin typeface="Arial" charset="0"/>
                <a:cs typeface="Arial" charset="0"/>
              </a:rPr>
              <a:t>odhadují že</a:t>
            </a:r>
            <a:r>
              <a:rPr lang="cs-CZ" smtClean="0">
                <a:latin typeface="Arial" charset="0"/>
                <a:cs typeface="Arial" charset="0"/>
              </a:rPr>
              <a:t> z odebrané vody je využito mezi 45 až 60 %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0724" y="1576001"/>
            <a:ext cx="7559675" cy="749300"/>
          </a:xfrm>
        </p:spPr>
        <p:txBody>
          <a:bodyPr/>
          <a:lstStyle/>
          <a:p>
            <a:r>
              <a:rPr lang="cs-CZ" dirty="0" smtClean="0"/>
              <a:t>Využití AI (Google </a:t>
            </a:r>
            <a:r>
              <a:rPr lang="cs-CZ" dirty="0" err="1" smtClean="0"/>
              <a:t>Gemini</a:t>
            </a:r>
            <a:r>
              <a:rPr lang="cs-CZ" dirty="0" smtClean="0"/>
              <a:t>)</a:t>
            </a:r>
            <a:endParaRPr lang="cs-CZ" dirty="0"/>
          </a:p>
        </p:txBody>
      </p:sp>
      <p:sp>
        <p:nvSpPr>
          <p:cNvPr id="3" name="Zástupný symbol pro obsah 2"/>
          <p:cNvSpPr>
            <a:spLocks noGrp="1"/>
          </p:cNvSpPr>
          <p:nvPr>
            <p:ph idx="1"/>
          </p:nvPr>
        </p:nvSpPr>
        <p:spPr>
          <a:xfrm>
            <a:off x="720723" y="2108459"/>
            <a:ext cx="7559675" cy="3898900"/>
          </a:xfrm>
        </p:spPr>
        <p:txBody>
          <a:bodyPr/>
          <a:lstStyle/>
          <a:p>
            <a:pPr marL="0" indent="0">
              <a:buNone/>
            </a:pPr>
            <a:r>
              <a:rPr lang="cs-CZ" i="1" dirty="0" smtClean="0"/>
              <a:t>Prompt: Jak </a:t>
            </a:r>
            <a:r>
              <a:rPr lang="cs-CZ" i="1" dirty="0"/>
              <a:t>vyjádřit spojení "</a:t>
            </a:r>
            <a:r>
              <a:rPr lang="cs-CZ" i="1" dirty="0" err="1"/>
              <a:t>contiguous</a:t>
            </a:r>
            <a:r>
              <a:rPr lang="cs-CZ" i="1" dirty="0"/>
              <a:t> United </a:t>
            </a:r>
            <a:r>
              <a:rPr lang="cs-CZ" i="1" dirty="0" err="1"/>
              <a:t>States</a:t>
            </a:r>
            <a:r>
              <a:rPr lang="cs-CZ" i="1" dirty="0"/>
              <a:t>" v češtině?</a:t>
            </a:r>
          </a:p>
          <a:p>
            <a:r>
              <a:rPr lang="cs-CZ" dirty="0"/>
              <a:t>Termín "</a:t>
            </a:r>
            <a:r>
              <a:rPr lang="cs-CZ" dirty="0" err="1"/>
              <a:t>contiguous</a:t>
            </a:r>
            <a:r>
              <a:rPr lang="cs-CZ" dirty="0"/>
              <a:t> United </a:t>
            </a:r>
            <a:r>
              <a:rPr lang="cs-CZ" dirty="0" err="1"/>
              <a:t>States</a:t>
            </a:r>
            <a:r>
              <a:rPr lang="cs-CZ" dirty="0"/>
              <a:t>" se do češtiny nejčastěji překládá </a:t>
            </a:r>
            <a:r>
              <a:rPr lang="cs-CZ" b="1" dirty="0"/>
              <a:t>jako přilehlé Spojené státy </a:t>
            </a:r>
            <a:r>
              <a:rPr lang="cs-CZ" dirty="0"/>
              <a:t>nebo </a:t>
            </a:r>
            <a:r>
              <a:rPr lang="cs-CZ" b="1" dirty="0"/>
              <a:t>sousedící Spojené státy</a:t>
            </a:r>
            <a:r>
              <a:rPr lang="cs-CZ" dirty="0"/>
              <a:t>.</a:t>
            </a:r>
          </a:p>
          <a:p>
            <a:pPr lvl="1"/>
            <a:r>
              <a:rPr lang="cs-CZ" dirty="0"/>
              <a:t>Tento výraz označuje 48 států USA a </a:t>
            </a:r>
            <a:r>
              <a:rPr lang="cs-CZ" dirty="0" err="1"/>
              <a:t>District</a:t>
            </a:r>
            <a:r>
              <a:rPr lang="cs-CZ" dirty="0"/>
              <a:t> </a:t>
            </a:r>
            <a:r>
              <a:rPr lang="cs-CZ" dirty="0" err="1"/>
              <a:t>of</a:t>
            </a:r>
            <a:r>
              <a:rPr lang="cs-CZ" dirty="0"/>
              <a:t> Columbia, které leží na severoamerické pevnině mezi Kanadou a Mexikem (tedy USA bez Aljašky a Havaje).</a:t>
            </a:r>
          </a:p>
          <a:p>
            <a:r>
              <a:rPr lang="cs-CZ" dirty="0"/>
              <a:t>V odborném nebo geografickém kontextu se používají tyto varianty:</a:t>
            </a:r>
          </a:p>
          <a:p>
            <a:pPr lvl="1"/>
            <a:r>
              <a:rPr lang="cs-CZ" dirty="0"/>
              <a:t>Přilehlé Spojené státy – nejběžnější překlad [1].</a:t>
            </a:r>
          </a:p>
          <a:p>
            <a:pPr lvl="1"/>
            <a:r>
              <a:rPr lang="cs-CZ" dirty="0"/>
              <a:t>Kontinentální Spojené státy – ačkoliv technicky „</a:t>
            </a:r>
            <a:r>
              <a:rPr lang="cs-CZ" dirty="0" err="1"/>
              <a:t>continental</a:t>
            </a:r>
            <a:r>
              <a:rPr lang="cs-CZ" dirty="0"/>
              <a:t> United </a:t>
            </a:r>
            <a:r>
              <a:rPr lang="cs-CZ" dirty="0" err="1"/>
              <a:t>States</a:t>
            </a:r>
            <a:r>
              <a:rPr lang="cs-CZ" dirty="0"/>
              <a:t>“ zahrnuje i Aljašku, v běžné mluvě se tento termín v češtině často používá jako synonymum pro oněch 48 států [2].</a:t>
            </a:r>
          </a:p>
          <a:p>
            <a:pPr lvl="1"/>
            <a:r>
              <a:rPr lang="cs-CZ" dirty="0"/>
              <a:t>USA bez Aljašky a Havaje – nejjasnější opis, pokud se chcete vyhnout nejednoznačnosti.</a:t>
            </a:r>
          </a:p>
        </p:txBody>
      </p:sp>
    </p:spTree>
    <p:extLst>
      <p:ext uri="{BB962C8B-B14F-4D97-AF65-F5344CB8AC3E}">
        <p14:creationId xmlns:p14="http://schemas.microsoft.com/office/powerpoint/2010/main" val="14021411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Nadpis 1"/>
          <p:cNvSpPr>
            <a:spLocks noGrp="1"/>
          </p:cNvSpPr>
          <p:nvPr>
            <p:ph type="title"/>
          </p:nvPr>
        </p:nvSpPr>
        <p:spPr>
          <a:xfrm>
            <a:off x="720725" y="1619250"/>
            <a:ext cx="7559675" cy="3416300"/>
          </a:xfrm>
        </p:spPr>
        <p:txBody>
          <a:bodyPr/>
          <a:lstStyle/>
          <a:p>
            <a:pPr algn="ctr"/>
            <a:r>
              <a:rPr lang="cs-CZ" smtClean="0">
                <a:latin typeface="Arial" charset="0"/>
                <a:cs typeface="Arial" charset="0"/>
              </a:rPr>
              <a:t/>
            </a:r>
            <a:br>
              <a:rPr lang="cs-CZ" smtClean="0">
                <a:latin typeface="Arial" charset="0"/>
                <a:cs typeface="Arial" charset="0"/>
              </a:rPr>
            </a:br>
            <a:r>
              <a:rPr lang="cs-CZ" smtClean="0">
                <a:latin typeface="Arial" charset="0"/>
                <a:cs typeface="Arial" charset="0"/>
              </a:rPr>
              <a:t/>
            </a:r>
            <a:br>
              <a:rPr lang="cs-CZ" smtClean="0">
                <a:latin typeface="Arial" charset="0"/>
                <a:cs typeface="Arial" charset="0"/>
              </a:rPr>
            </a:br>
            <a:r>
              <a:rPr lang="cs-CZ" smtClean="0">
                <a:latin typeface="Arial" charset="0"/>
                <a:cs typeface="Arial" charset="0"/>
              </a:rPr>
              <a:t/>
            </a:r>
            <a:br>
              <a:rPr lang="cs-CZ" smtClean="0">
                <a:latin typeface="Arial" charset="0"/>
                <a:cs typeface="Arial" charset="0"/>
              </a:rPr>
            </a:br>
            <a:r>
              <a:rPr lang="cs-CZ" sz="2800" smtClean="0">
                <a:latin typeface="Arial" charset="0"/>
                <a:cs typeface="Arial" charset="0"/>
              </a:rPr>
              <a:t>Dotazy, postřehy, komentáře???</a:t>
            </a:r>
            <a:br>
              <a:rPr lang="cs-CZ" sz="2800" smtClean="0">
                <a:latin typeface="Arial" charset="0"/>
                <a:cs typeface="Arial" charset="0"/>
              </a:rPr>
            </a:br>
            <a:r>
              <a:rPr lang="cs-CZ" sz="2800" smtClean="0">
                <a:latin typeface="Arial" charset="0"/>
                <a:cs typeface="Arial" charset="0"/>
              </a:rPr>
              <a:t/>
            </a:r>
            <a:br>
              <a:rPr lang="cs-CZ" sz="2800" smtClean="0">
                <a:latin typeface="Arial" charset="0"/>
                <a:cs typeface="Arial" charset="0"/>
              </a:rPr>
            </a:br>
            <a:r>
              <a:rPr lang="cs-CZ" sz="2800" smtClean="0">
                <a:latin typeface="Arial" charset="0"/>
                <a:cs typeface="Arial" charset="0"/>
              </a:rPr>
              <a:t/>
            </a:r>
            <a:br>
              <a:rPr lang="cs-CZ" sz="2800" smtClean="0">
                <a:latin typeface="Arial" charset="0"/>
                <a:cs typeface="Arial" charset="0"/>
              </a:rPr>
            </a:br>
            <a:r>
              <a:rPr lang="cs-CZ" sz="2800" smtClean="0">
                <a:latin typeface="Arial" charset="0"/>
                <a:cs typeface="Arial" charset="0"/>
              </a:rPr>
              <a:t>Děkuji vám za pozornost.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l="-17000" r="-17000"/>
          </a:stretch>
        </a:blipFill>
        <a:effectLst/>
      </p:bgPr>
    </p:bg>
    <p:spTree>
      <p:nvGrpSpPr>
        <p:cNvPr id="1" name=""/>
        <p:cNvGrpSpPr/>
        <p:nvPr/>
      </p:nvGrpSpPr>
      <p:grpSpPr>
        <a:xfrm>
          <a:off x="0" y="0"/>
          <a:ext cx="0" cy="0"/>
          <a:chOff x="0" y="0"/>
          <a:chExt cx="0" cy="0"/>
        </a:xfrm>
      </p:grpSpPr>
      <p:sp>
        <p:nvSpPr>
          <p:cNvPr id="13314" name="Nadpis 1"/>
          <p:cNvSpPr>
            <a:spLocks noGrp="1"/>
          </p:cNvSpPr>
          <p:nvPr>
            <p:ph type="ctrTitle"/>
          </p:nvPr>
        </p:nvSpPr>
        <p:spPr>
          <a:xfrm>
            <a:off x="720725" y="4381500"/>
            <a:ext cx="7559675" cy="982663"/>
          </a:xfrm>
        </p:spPr>
        <p:txBody>
          <a:bodyPr/>
          <a:lstStyle/>
          <a:p>
            <a:r>
              <a:rPr lang="cs-CZ" smtClean="0">
                <a:latin typeface="Arial" charset="0"/>
                <a:cs typeface="Arial" charset="0"/>
              </a:rPr>
              <a:t>Překladatelská soutěž 2025</a:t>
            </a:r>
          </a:p>
        </p:txBody>
      </p:sp>
      <p:sp>
        <p:nvSpPr>
          <p:cNvPr id="3" name="Podnadpis 2"/>
          <p:cNvSpPr>
            <a:spLocks noGrp="1"/>
          </p:cNvSpPr>
          <p:nvPr>
            <p:ph type="subTitle" idx="1"/>
          </p:nvPr>
        </p:nvSpPr>
        <p:spPr>
          <a:xfrm>
            <a:off x="720725" y="5364163"/>
            <a:ext cx="7559675" cy="944562"/>
          </a:xfrm>
        </p:spPr>
        <p:txBody>
          <a:bodyPr rtlCol="0">
            <a:normAutofit/>
          </a:bodyPr>
          <a:lstStyle/>
          <a:p>
            <a:pPr defTabSz="899952" fontAlgn="auto">
              <a:spcBef>
                <a:spcPts val="984"/>
              </a:spcBef>
              <a:spcAft>
                <a:spcPts val="0"/>
              </a:spcAft>
              <a:buFont typeface="Arial" panose="020B0604020202020204" pitchFamily="34" charset="0"/>
              <a:buNone/>
              <a:defRPr/>
            </a:pPr>
            <a:r>
              <a:rPr lang="cs-CZ" dirty="0"/>
              <a:t>Překlad odborného textu</a:t>
            </a:r>
          </a:p>
        </p:txBody>
      </p:sp>
      <p:sp>
        <p:nvSpPr>
          <p:cNvPr id="13316" name="Zástupný symbol pro zápatí 4"/>
          <p:cNvSpPr>
            <a:spLocks noGrp="1"/>
          </p:cNvSpPr>
          <p:nvPr>
            <p:ph type="ftr" sz="quarter" idx="10"/>
          </p:nvPr>
        </p:nvSpPr>
        <p:spPr bwMode="auto">
          <a:noFill/>
          <a:ln>
            <a:miter lim="800000"/>
            <a:headEnd/>
            <a:tailEnd/>
          </a:ln>
        </p:spPr>
        <p:txBody>
          <a:bodyPr wrap="square" numCol="1" anchorCtr="0" compatLnSpc="1">
            <a:prstTxWarp prst="textNoShape">
              <a:avLst/>
            </a:prstTxWarp>
          </a:bodyPr>
          <a:lstStyle/>
          <a:p>
            <a:pPr defTabSz="904875" fontAlgn="base">
              <a:spcBef>
                <a:spcPct val="0"/>
              </a:spcBef>
              <a:spcAft>
                <a:spcPct val="0"/>
              </a:spcAft>
            </a:pPr>
            <a:r>
              <a:rPr lang="cs-CZ" smtClean="0">
                <a:latin typeface="Arial" charset="0"/>
                <a:cs typeface="Arial" charset="0"/>
              </a:rPr>
              <a:t>Michal Kubánek, 23. 1. 2026, KAA FF UPOL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1" name="Zástupný symbol pro obsah 2"/>
          <p:cNvSpPr>
            <a:spLocks noGrp="1"/>
          </p:cNvSpPr>
          <p:nvPr>
            <p:ph idx="1"/>
          </p:nvPr>
        </p:nvSpPr>
        <p:spPr>
          <a:xfrm>
            <a:off x="720725" y="319088"/>
            <a:ext cx="7974013" cy="6521450"/>
          </a:xfrm>
        </p:spPr>
        <p:txBody>
          <a:bodyPr/>
          <a:lstStyle/>
          <a:p>
            <a:pPr marL="0" indent="0">
              <a:buFont typeface="Arial" charset="0"/>
              <a:buNone/>
            </a:pPr>
            <a:r>
              <a:rPr lang="en-GB" sz="2400" b="1" dirty="0" smtClean="0">
                <a:latin typeface="Arial" charset="0"/>
                <a:cs typeface="Arial" charset="0"/>
              </a:rPr>
              <a:t>The Real Story on AI’s Water Use–and How to Tackle It</a:t>
            </a:r>
            <a:endParaRPr lang="cs-CZ" sz="2400" dirty="0" smtClean="0">
              <a:latin typeface="Arial" charset="0"/>
              <a:cs typeface="Arial" charset="0"/>
            </a:endParaRPr>
          </a:p>
          <a:p>
            <a:pPr marL="0" indent="0">
              <a:buFont typeface="Arial" charset="0"/>
              <a:buNone/>
            </a:pPr>
            <a:r>
              <a:rPr lang="en-GB" dirty="0" smtClean="0">
                <a:latin typeface="Arial" charset="0"/>
                <a:cs typeface="Arial" charset="0"/>
              </a:rPr>
              <a:t>Just as human bodies cool themselves by sweating, data </a:t>
            </a:r>
            <a:r>
              <a:rPr lang="en-GB" dirty="0" err="1" smtClean="0">
                <a:latin typeface="Arial" charset="0"/>
                <a:cs typeface="Arial" charset="0"/>
              </a:rPr>
              <a:t>centers</a:t>
            </a:r>
            <a:r>
              <a:rPr lang="en-GB" dirty="0" smtClean="0">
                <a:latin typeface="Arial" charset="0"/>
                <a:cs typeface="Arial" charset="0"/>
              </a:rPr>
              <a:t> are often cooled by water evaporation—a process that dissipates heat and results in water being lost to the atmosphere, thus being counted as “consumed.” In many cases, the water is drawn from the same municipal systems that supply homes and businesses.</a:t>
            </a:r>
            <a:endParaRPr lang="cs-CZ" dirty="0" smtClean="0">
              <a:latin typeface="Arial" charset="0"/>
              <a:cs typeface="Arial" charset="0"/>
            </a:endParaRPr>
          </a:p>
          <a:p>
            <a:pPr marL="0" indent="0">
              <a:buFont typeface="Arial" charset="0"/>
              <a:buNone/>
            </a:pPr>
            <a:r>
              <a:rPr lang="en-GB" dirty="0" smtClean="0">
                <a:latin typeface="Arial" charset="0"/>
                <a:cs typeface="Arial" charset="0"/>
              </a:rPr>
              <a:t>While most major tech companies now disclose their direct water use, not all data </a:t>
            </a:r>
            <a:r>
              <a:rPr lang="en-GB" dirty="0" err="1" smtClean="0">
                <a:latin typeface="Arial" charset="0"/>
                <a:cs typeface="Arial" charset="0"/>
              </a:rPr>
              <a:t>centers</a:t>
            </a:r>
            <a:r>
              <a:rPr lang="en-GB" dirty="0" smtClean="0">
                <a:latin typeface="Arial" charset="0"/>
                <a:cs typeface="Arial" charset="0"/>
              </a:rPr>
              <a:t> follow suit, making the overall picture unclear. In recent reports, companies have estimated that between 45 percent and 60 percent of withdrawn water is consumed.</a:t>
            </a:r>
            <a:endParaRPr lang="cs-CZ" dirty="0" smtClean="0">
              <a:latin typeface="Arial" charset="0"/>
              <a:cs typeface="Arial" charset="0"/>
            </a:endParaRPr>
          </a:p>
          <a:p>
            <a:pPr marL="0" indent="0">
              <a:buFont typeface="Arial" charset="0"/>
              <a:buNone/>
            </a:pPr>
            <a:r>
              <a:rPr lang="en-GB" dirty="0" smtClean="0">
                <a:latin typeface="Arial" charset="0"/>
                <a:cs typeface="Arial" charset="0"/>
              </a:rPr>
              <a:t>According to a recent report by Lawrence Berkeley National Laboratory, the 2023 direct water consumption by data </a:t>
            </a:r>
            <a:r>
              <a:rPr lang="en-GB" dirty="0" err="1" smtClean="0">
                <a:latin typeface="Arial" charset="0"/>
                <a:cs typeface="Arial" charset="0"/>
              </a:rPr>
              <a:t>centers</a:t>
            </a:r>
            <a:r>
              <a:rPr lang="en-GB" dirty="0" smtClean="0">
                <a:latin typeface="Arial" charset="0"/>
                <a:cs typeface="Arial" charset="0"/>
              </a:rPr>
              <a:t> in the United States—home to about 40 percent of the world’s data </a:t>
            </a:r>
            <a:r>
              <a:rPr lang="en-GB" dirty="0" err="1" smtClean="0">
                <a:latin typeface="Arial" charset="0"/>
                <a:cs typeface="Arial" charset="0"/>
              </a:rPr>
              <a:t>centers</a:t>
            </a:r>
            <a:r>
              <a:rPr lang="en-GB" dirty="0" smtClean="0">
                <a:latin typeface="Arial" charset="0"/>
                <a:cs typeface="Arial" charset="0"/>
              </a:rPr>
              <a:t>—is estimated at roughly 17.5 billion gallons. Assuming a 50 percent consumption ratio, that means 35 billion gallons of water withdrawal, or about 0.3 percent of the total public water supply for the contiguous United States. The same report projects that the U.S. data </a:t>
            </a:r>
            <a:r>
              <a:rPr lang="en-GB" dirty="0" err="1" smtClean="0">
                <a:latin typeface="Arial" charset="0"/>
                <a:cs typeface="Arial" charset="0"/>
              </a:rPr>
              <a:t>center</a:t>
            </a:r>
            <a:r>
              <a:rPr lang="en-GB" dirty="0" smtClean="0">
                <a:latin typeface="Arial" charset="0"/>
                <a:cs typeface="Arial" charset="0"/>
              </a:rPr>
              <a:t> direct water consumption could double or even quadruple the 2023 level by 2028.</a:t>
            </a:r>
            <a:endParaRPr lang="cs-CZ"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Nadpis 1"/>
          <p:cNvSpPr>
            <a:spLocks noGrp="1"/>
          </p:cNvSpPr>
          <p:nvPr>
            <p:ph type="title"/>
          </p:nvPr>
        </p:nvSpPr>
        <p:spPr/>
        <p:txBody>
          <a:bodyPr/>
          <a:lstStyle/>
          <a:p>
            <a:r>
              <a:rPr lang="cs-CZ" smtClean="0">
                <a:latin typeface="Arial" charset="0"/>
                <a:cs typeface="Arial" charset="0"/>
              </a:rPr>
              <a:t>Překladatelské zadání</a:t>
            </a:r>
            <a:br>
              <a:rPr lang="cs-CZ" smtClean="0">
                <a:latin typeface="Arial" charset="0"/>
                <a:cs typeface="Arial" charset="0"/>
              </a:rPr>
            </a:br>
            <a:endParaRPr lang="cs-CZ" smtClean="0">
              <a:latin typeface="Arial" charset="0"/>
              <a:cs typeface="Arial" charset="0"/>
            </a:endParaRPr>
          </a:p>
        </p:txBody>
      </p:sp>
      <p:sp>
        <p:nvSpPr>
          <p:cNvPr id="16386" name="Zástupný symbol pro obsah 2"/>
          <p:cNvSpPr>
            <a:spLocks noGrp="1"/>
          </p:cNvSpPr>
          <p:nvPr>
            <p:ph idx="1"/>
          </p:nvPr>
        </p:nvSpPr>
        <p:spPr>
          <a:xfrm>
            <a:off x="720725" y="2460625"/>
            <a:ext cx="4654550" cy="3898900"/>
          </a:xfrm>
        </p:spPr>
        <p:txBody>
          <a:bodyPr/>
          <a:lstStyle/>
          <a:p>
            <a:pPr marL="0" indent="0">
              <a:buNone/>
            </a:pPr>
            <a:r>
              <a:rPr lang="cs-CZ" dirty="0" smtClean="0">
                <a:latin typeface="Arial" charset="0"/>
                <a:cs typeface="Arial" charset="0"/>
              </a:rPr>
              <a:t>Přeložte následující úryvek z článku </a:t>
            </a:r>
            <a:br>
              <a:rPr lang="cs-CZ" dirty="0" smtClean="0">
                <a:latin typeface="Arial" charset="0"/>
                <a:cs typeface="Arial" charset="0"/>
              </a:rPr>
            </a:br>
            <a:r>
              <a:rPr lang="cs-CZ" dirty="0" smtClean="0">
                <a:latin typeface="Arial" charset="0"/>
                <a:cs typeface="Arial" charset="0"/>
              </a:rPr>
              <a:t>o spotřebě vody v souvislosti s umělou inteligencí, který publikoval časopis </a:t>
            </a:r>
            <a:r>
              <a:rPr lang="cs-CZ" dirty="0" smtClean="0">
                <a:latin typeface="Arial" charset="0"/>
                <a:cs typeface="Arial" charset="0"/>
              </a:rPr>
              <a:t/>
            </a:r>
            <a:br>
              <a:rPr lang="cs-CZ" dirty="0" smtClean="0">
                <a:latin typeface="Arial" charset="0"/>
                <a:cs typeface="Arial" charset="0"/>
              </a:rPr>
            </a:br>
            <a:r>
              <a:rPr lang="cs-CZ" i="1" dirty="0" smtClean="0">
                <a:latin typeface="Arial" charset="0"/>
                <a:cs typeface="Arial" charset="0"/>
              </a:rPr>
              <a:t>IEEE </a:t>
            </a:r>
            <a:r>
              <a:rPr lang="cs-CZ" i="1" dirty="0" err="1" smtClean="0">
                <a:latin typeface="Arial" charset="0"/>
                <a:cs typeface="Arial" charset="0"/>
              </a:rPr>
              <a:t>Spectrum</a:t>
            </a:r>
            <a:r>
              <a:rPr lang="cs-CZ" dirty="0" smtClean="0">
                <a:latin typeface="Arial" charset="0"/>
                <a:cs typeface="Arial" charset="0"/>
              </a:rPr>
              <a:t>. Překlad bude publikovat český časopis </a:t>
            </a:r>
            <a:r>
              <a:rPr lang="cs-CZ" i="1" dirty="0" err="1" smtClean="0">
                <a:latin typeface="Arial" charset="0"/>
                <a:cs typeface="Arial" charset="0"/>
              </a:rPr>
              <a:t>Computer</a:t>
            </a:r>
            <a:r>
              <a:rPr lang="cs-CZ" dirty="0" smtClean="0">
                <a:latin typeface="Arial" charset="0"/>
                <a:cs typeface="Arial" charset="0"/>
              </a:rPr>
              <a:t>. Rozsah výchozího textu je 194 slov.</a:t>
            </a:r>
          </a:p>
        </p:txBody>
      </p:sp>
      <p:pic>
        <p:nvPicPr>
          <p:cNvPr id="16387" name="Picture 2" descr="Časopis Computer - předplatné | Periodik.cz"/>
          <p:cNvPicPr>
            <a:picLocks noChangeAspect="1" noChangeArrowheads="1"/>
          </p:cNvPicPr>
          <p:nvPr/>
        </p:nvPicPr>
        <p:blipFill>
          <a:blip r:embed="rId2"/>
          <a:srcRect/>
          <a:stretch>
            <a:fillRect/>
          </a:stretch>
        </p:blipFill>
        <p:spPr bwMode="auto">
          <a:xfrm>
            <a:off x="5662613" y="1684338"/>
            <a:ext cx="3148012" cy="4581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l="-17000" r="-17000"/>
          </a:stretch>
        </a:blipFill>
        <a:effectLst/>
      </p:bgPr>
    </p:bg>
    <p:spTree>
      <p:nvGrpSpPr>
        <p:cNvPr id="1" name=""/>
        <p:cNvGrpSpPr/>
        <p:nvPr/>
      </p:nvGrpSpPr>
      <p:grpSpPr>
        <a:xfrm>
          <a:off x="0" y="0"/>
          <a:ext cx="0" cy="0"/>
          <a:chOff x="0" y="0"/>
          <a:chExt cx="0" cy="0"/>
        </a:xfrm>
      </p:grpSpPr>
      <p:pic>
        <p:nvPicPr>
          <p:cNvPr id="4" name="Obrázek 3"/>
          <p:cNvPicPr>
            <a:picLocks noChangeAspect="1"/>
          </p:cNvPicPr>
          <p:nvPr/>
        </p:nvPicPr>
        <p:blipFill>
          <a:blip r:embed="rId4"/>
          <a:stretch>
            <a:fillRect/>
          </a:stretch>
        </p:blipFill>
        <p:spPr>
          <a:xfrm>
            <a:off x="4786183" y="1543130"/>
            <a:ext cx="4942705" cy="2698215"/>
          </a:xfrm>
          <a:prstGeom prst="rect">
            <a:avLst/>
          </a:prstGeom>
        </p:spPr>
      </p:pic>
      <p:sp>
        <p:nvSpPr>
          <p:cNvPr id="17410" name="Nadpis 1"/>
          <p:cNvSpPr>
            <a:spLocks noGrp="1"/>
          </p:cNvSpPr>
          <p:nvPr>
            <p:ph type="title"/>
          </p:nvPr>
        </p:nvSpPr>
        <p:spPr/>
        <p:txBody>
          <a:bodyPr/>
          <a:lstStyle/>
          <a:p>
            <a:r>
              <a:rPr lang="cs-CZ" smtClean="0">
                <a:latin typeface="Arial" charset="0"/>
                <a:cs typeface="Arial" charset="0"/>
              </a:rPr>
              <a:t>Překlad odborného textu</a:t>
            </a:r>
          </a:p>
        </p:txBody>
      </p:sp>
      <p:sp>
        <p:nvSpPr>
          <p:cNvPr id="3" name="Zástupný symbol pro obsah 2"/>
          <p:cNvSpPr>
            <a:spLocks noGrp="1"/>
          </p:cNvSpPr>
          <p:nvPr>
            <p:ph idx="1"/>
          </p:nvPr>
        </p:nvSpPr>
        <p:spPr>
          <a:xfrm>
            <a:off x="720725" y="2155825"/>
            <a:ext cx="7559675" cy="4203700"/>
          </a:xfrm>
        </p:spPr>
        <p:txBody>
          <a:bodyPr>
            <a:normAutofit/>
          </a:bodyPr>
          <a:lstStyle/>
          <a:p>
            <a:pPr marL="0" indent="0">
              <a:lnSpc>
                <a:spcPct val="80000"/>
              </a:lnSpc>
              <a:buFont typeface="Arial" charset="0"/>
              <a:buNone/>
            </a:pPr>
            <a:r>
              <a:rPr lang="cs-CZ" sz="1900" smtClean="0">
                <a:latin typeface="Arial" charset="0"/>
                <a:cs typeface="Arial" charset="0"/>
              </a:rPr>
              <a:t>Co je typické pro odborné texty?</a:t>
            </a:r>
          </a:p>
          <a:p>
            <a:pPr marL="0" indent="0">
              <a:lnSpc>
                <a:spcPct val="80000"/>
              </a:lnSpc>
              <a:buFont typeface="Arial" charset="0"/>
              <a:buNone/>
            </a:pPr>
            <a:r>
              <a:rPr lang="cs-CZ" sz="1900" smtClean="0">
                <a:latin typeface="Arial" charset="0"/>
                <a:cs typeface="Arial" charset="0"/>
              </a:rPr>
              <a:t>Na co se musí překladatel soustředit?</a:t>
            </a:r>
          </a:p>
          <a:p>
            <a:pPr marL="0" indent="0">
              <a:lnSpc>
                <a:spcPct val="80000"/>
              </a:lnSpc>
            </a:pPr>
            <a:r>
              <a:rPr lang="cs-CZ" sz="1900" smtClean="0">
                <a:latin typeface="Arial" charset="0"/>
                <a:cs typeface="Arial" charset="0"/>
              </a:rPr>
              <a:t>Přesný převod věcného obsahu</a:t>
            </a:r>
          </a:p>
          <a:p>
            <a:pPr lvl="1">
              <a:lnSpc>
                <a:spcPct val="80000"/>
              </a:lnSpc>
            </a:pPr>
            <a:r>
              <a:rPr lang="cs-CZ" sz="1700" smtClean="0">
                <a:latin typeface="Arial" charset="0"/>
                <a:cs typeface="Arial" charset="0"/>
              </a:rPr>
              <a:t>Množství informací a údajů</a:t>
            </a:r>
          </a:p>
          <a:p>
            <a:pPr lvl="1">
              <a:lnSpc>
                <a:spcPct val="80000"/>
              </a:lnSpc>
            </a:pPr>
            <a:r>
              <a:rPr lang="cs-CZ" sz="1700" smtClean="0">
                <a:latin typeface="Arial" charset="0"/>
                <a:cs typeface="Arial" charset="0"/>
              </a:rPr>
              <a:t>Pochopení smyslu, důrazu</a:t>
            </a:r>
          </a:p>
          <a:p>
            <a:pPr lvl="1">
              <a:lnSpc>
                <a:spcPct val="80000"/>
              </a:lnSpc>
            </a:pPr>
            <a:r>
              <a:rPr lang="cs-CZ" sz="1700" smtClean="0">
                <a:latin typeface="Arial" charset="0"/>
                <a:cs typeface="Arial" charset="0"/>
              </a:rPr>
              <a:t>Využití zavedených termínů</a:t>
            </a:r>
          </a:p>
          <a:p>
            <a:pPr marL="0" indent="0">
              <a:lnSpc>
                <a:spcPct val="80000"/>
              </a:lnSpc>
            </a:pPr>
            <a:r>
              <a:rPr lang="cs-CZ" sz="1900" smtClean="0">
                <a:latin typeface="Arial" charset="0"/>
                <a:cs typeface="Arial" charset="0"/>
              </a:rPr>
              <a:t>Vhodné vyjádření obsahu</a:t>
            </a:r>
          </a:p>
          <a:p>
            <a:pPr lvl="1">
              <a:lnSpc>
                <a:spcPct val="80000"/>
              </a:lnSpc>
            </a:pPr>
            <a:r>
              <a:rPr lang="cs-CZ" sz="1700" smtClean="0">
                <a:latin typeface="Arial" charset="0"/>
                <a:cs typeface="Arial" charset="0"/>
              </a:rPr>
              <a:t>Volba stylu, formulování a výstavba textu</a:t>
            </a:r>
          </a:p>
          <a:p>
            <a:pPr marL="0" indent="0">
              <a:lnSpc>
                <a:spcPct val="80000"/>
              </a:lnSpc>
            </a:pPr>
            <a:r>
              <a:rPr lang="cs-CZ" sz="1900" smtClean="0">
                <a:latin typeface="Arial" charset="0"/>
                <a:cs typeface="Arial" charset="0"/>
              </a:rPr>
              <a:t>Gramatická správnost</a:t>
            </a:r>
          </a:p>
          <a:p>
            <a:pPr lvl="1">
              <a:lnSpc>
                <a:spcPct val="80000"/>
              </a:lnSpc>
            </a:pPr>
            <a:r>
              <a:rPr lang="cs-CZ" sz="1700" smtClean="0">
                <a:latin typeface="Arial" charset="0"/>
                <a:cs typeface="Arial" charset="0"/>
              </a:rPr>
              <a:t>Dodržování pravidel cílového jazyka</a:t>
            </a:r>
          </a:p>
          <a:p>
            <a:pPr marL="0" indent="0">
              <a:lnSpc>
                <a:spcPct val="80000"/>
              </a:lnSpc>
            </a:pPr>
            <a:r>
              <a:rPr lang="cs-CZ" sz="1900" smtClean="0">
                <a:latin typeface="Arial" charset="0"/>
                <a:cs typeface="Arial" charset="0"/>
              </a:rPr>
              <a:t>Podkategorie populárně-naučných textů</a:t>
            </a:r>
          </a:p>
          <a:p>
            <a:pPr lvl="1">
              <a:lnSpc>
                <a:spcPct val="80000"/>
              </a:lnSpc>
            </a:pPr>
            <a:r>
              <a:rPr lang="cs-CZ" sz="1700" smtClean="0">
                <a:latin typeface="Arial" charset="0"/>
                <a:cs typeface="Arial" charset="0"/>
              </a:rPr>
              <a:t>Větší ohled na znalosti a potřeby cílového čtenáře</a:t>
            </a:r>
          </a:p>
          <a:p>
            <a:pPr lvl="1">
              <a:lnSpc>
                <a:spcPct val="80000"/>
              </a:lnSpc>
            </a:pPr>
            <a:r>
              <a:rPr lang="cs-CZ" sz="1700" smtClean="0">
                <a:latin typeface="Arial" charset="0"/>
                <a:cs typeface="Arial" charset="0"/>
              </a:rPr>
              <a:t>Kombinace tematické odbornosti a atraktivity textu (dovysvětlení, zdůraznění, kreativita, čtivost)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Nadpis 1"/>
          <p:cNvSpPr>
            <a:spLocks noGrp="1"/>
          </p:cNvSpPr>
          <p:nvPr>
            <p:ph type="title"/>
          </p:nvPr>
        </p:nvSpPr>
        <p:spPr/>
        <p:txBody>
          <a:bodyPr/>
          <a:lstStyle/>
          <a:p>
            <a:r>
              <a:rPr lang="cs-CZ" smtClean="0">
                <a:latin typeface="Arial" charset="0"/>
                <a:cs typeface="Arial" charset="0"/>
              </a:rPr>
              <a:t>Titulek článku</a:t>
            </a:r>
          </a:p>
        </p:txBody>
      </p:sp>
      <p:sp>
        <p:nvSpPr>
          <p:cNvPr id="3" name="Zástupný symbol pro obsah 2"/>
          <p:cNvSpPr>
            <a:spLocks noGrp="1"/>
          </p:cNvSpPr>
          <p:nvPr>
            <p:ph idx="1"/>
          </p:nvPr>
        </p:nvSpPr>
        <p:spPr>
          <a:xfrm>
            <a:off x="739775" y="2460625"/>
            <a:ext cx="7051675" cy="3898900"/>
          </a:xfrm>
        </p:spPr>
        <p:txBody>
          <a:bodyPr rtlCol="0">
            <a:normAutofit/>
          </a:bodyPr>
          <a:lstStyle/>
          <a:p>
            <a:pPr marL="0" indent="0" defTabSz="899952" fontAlgn="auto">
              <a:spcBef>
                <a:spcPts val="984"/>
              </a:spcBef>
              <a:spcAft>
                <a:spcPts val="0"/>
              </a:spcAft>
              <a:buFont typeface="Arial" panose="020B0604020202020204" pitchFamily="34" charset="0"/>
              <a:buNone/>
              <a:defRPr/>
            </a:pPr>
            <a:r>
              <a:rPr lang="en-GB" b="1" dirty="0"/>
              <a:t>The Real Story on AI’s Water Use–and How to Tackle It</a:t>
            </a:r>
            <a:endParaRPr lang="cs-CZ" dirty="0"/>
          </a:p>
          <a:p>
            <a:pPr marL="723900" lvl="1" indent="-457200" defTabSz="899952" fontAlgn="auto">
              <a:spcBef>
                <a:spcPts val="492"/>
              </a:spcBef>
              <a:spcAft>
                <a:spcPts val="0"/>
              </a:spcAft>
              <a:buFont typeface="+mj-lt"/>
              <a:buAutoNum type="arabicPeriod"/>
              <a:defRPr/>
            </a:pPr>
            <a:r>
              <a:rPr lang="cs-CZ" sz="2000" dirty="0"/>
              <a:t>Realita spotřeby vody umělou inteligencí – a jak to </a:t>
            </a:r>
            <a:r>
              <a:rPr lang="cs-CZ" sz="2000" dirty="0" smtClean="0"/>
              <a:t>vyřešit</a:t>
            </a:r>
          </a:p>
          <a:p>
            <a:pPr marL="723900" lvl="1" indent="-457200" defTabSz="899952" fontAlgn="auto">
              <a:spcBef>
                <a:spcPts val="492"/>
              </a:spcBef>
              <a:spcAft>
                <a:spcPts val="0"/>
              </a:spcAft>
              <a:buFont typeface="+mj-lt"/>
              <a:buAutoNum type="arabicPeriod"/>
              <a:defRPr/>
            </a:pPr>
            <a:r>
              <a:rPr lang="cs-CZ" sz="2000" dirty="0" smtClean="0"/>
              <a:t>Jak </a:t>
            </a:r>
            <a:r>
              <a:rPr lang="cs-CZ" sz="2000" dirty="0"/>
              <a:t>to skutečně je se spotřebou vody umělé inteligence </a:t>
            </a:r>
            <a:r>
              <a:rPr lang="cs-CZ" sz="2000" dirty="0" smtClean="0"/>
              <a:t/>
            </a:r>
            <a:br>
              <a:rPr lang="cs-CZ" sz="2000" dirty="0" smtClean="0"/>
            </a:br>
            <a:r>
              <a:rPr lang="cs-CZ" sz="2000" dirty="0" smtClean="0"/>
              <a:t>a </a:t>
            </a:r>
            <a:r>
              <a:rPr lang="cs-CZ" sz="2000" dirty="0"/>
              <a:t>jak si s ní </a:t>
            </a:r>
            <a:r>
              <a:rPr lang="cs-CZ" sz="2000" dirty="0" smtClean="0"/>
              <a:t>poradit</a:t>
            </a:r>
          </a:p>
          <a:p>
            <a:pPr marL="723900" lvl="1" indent="-457200" defTabSz="899952" fontAlgn="auto">
              <a:spcBef>
                <a:spcPts val="492"/>
              </a:spcBef>
              <a:spcAft>
                <a:spcPts val="0"/>
              </a:spcAft>
              <a:buFont typeface="+mj-lt"/>
              <a:buAutoNum type="arabicPeriod"/>
              <a:defRPr/>
            </a:pPr>
            <a:r>
              <a:rPr lang="cs-CZ" sz="2000" dirty="0" smtClean="0"/>
              <a:t>Žíznivá </a:t>
            </a:r>
            <a:r>
              <a:rPr lang="cs-CZ" sz="2000" dirty="0"/>
              <a:t>datová centra a co s </a:t>
            </a:r>
            <a:r>
              <a:rPr lang="cs-CZ" sz="2000" dirty="0" smtClean="0"/>
              <a:t>nimi</a:t>
            </a:r>
          </a:p>
          <a:p>
            <a:pPr marL="723900" lvl="1" indent="-457200" defTabSz="899952" fontAlgn="auto">
              <a:spcBef>
                <a:spcPts val="492"/>
              </a:spcBef>
              <a:spcAft>
                <a:spcPts val="0"/>
              </a:spcAft>
              <a:buFont typeface="+mj-lt"/>
              <a:buAutoNum type="arabicPeriod"/>
              <a:defRPr/>
            </a:pPr>
            <a:r>
              <a:rPr lang="cs-CZ" sz="2000" dirty="0" smtClean="0"/>
              <a:t>Krutá </a:t>
            </a:r>
            <a:r>
              <a:rPr lang="cs-CZ" sz="2000" dirty="0"/>
              <a:t>pravda o spotřebě vody umělou inteligencí. Vědci hledají řešení</a:t>
            </a:r>
            <a:r>
              <a:rPr lang="cs-CZ" sz="2000" dirty="0" smtClean="0"/>
              <a:t>.</a:t>
            </a:r>
            <a:endParaRPr lang="cs-CZ" sz="2000" dirty="0"/>
          </a:p>
          <a:p>
            <a:pPr lvl="1" defTabSz="899952" fontAlgn="auto">
              <a:spcBef>
                <a:spcPts val="492"/>
              </a:spcBef>
              <a:spcAft>
                <a:spcPts val="0"/>
              </a:spcAft>
              <a:buFont typeface="Arial" panose="020B0604020202020204" pitchFamily="34" charset="0"/>
              <a:buChar char="−"/>
              <a:defRPr/>
            </a:pPr>
            <a:endParaRPr lang="cs-CZ" i="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Nadpis 1"/>
          <p:cNvSpPr>
            <a:spLocks noGrp="1"/>
          </p:cNvSpPr>
          <p:nvPr>
            <p:ph type="title"/>
          </p:nvPr>
        </p:nvSpPr>
        <p:spPr/>
        <p:txBody>
          <a:bodyPr/>
          <a:lstStyle/>
          <a:p>
            <a:r>
              <a:rPr lang="cs-CZ" smtClean="0">
                <a:latin typeface="Arial" charset="0"/>
                <a:cs typeface="Arial" charset="0"/>
              </a:rPr>
              <a:t>Terminologie</a:t>
            </a:r>
            <a:br>
              <a:rPr lang="cs-CZ" smtClean="0">
                <a:latin typeface="Arial" charset="0"/>
                <a:cs typeface="Arial" charset="0"/>
              </a:rPr>
            </a:br>
            <a:endParaRPr lang="cs-CZ" smtClean="0">
              <a:latin typeface="Arial" charset="0"/>
              <a:cs typeface="Arial" charset="0"/>
            </a:endParaRPr>
          </a:p>
        </p:txBody>
      </p:sp>
      <p:sp>
        <p:nvSpPr>
          <p:cNvPr id="20482" name="Zástupný symbol pro obsah 2"/>
          <p:cNvSpPr>
            <a:spLocks noGrp="1"/>
          </p:cNvSpPr>
          <p:nvPr>
            <p:ph idx="1"/>
          </p:nvPr>
        </p:nvSpPr>
        <p:spPr/>
        <p:txBody>
          <a:bodyPr/>
          <a:lstStyle/>
          <a:p>
            <a:r>
              <a:rPr lang="en-GB" smtClean="0">
                <a:latin typeface="Arial" charset="0"/>
                <a:cs typeface="Arial" charset="0"/>
              </a:rPr>
              <a:t>water evaporation – </a:t>
            </a:r>
            <a:r>
              <a:rPr lang="cs-CZ" smtClean="0">
                <a:latin typeface="Arial" charset="0"/>
                <a:cs typeface="Arial" charset="0"/>
              </a:rPr>
              <a:t>vodní vypařování (vodní spotřeba) / výpary vody / evaporace × odpařování vody</a:t>
            </a:r>
          </a:p>
          <a:p>
            <a:r>
              <a:rPr lang="en-GB" smtClean="0">
                <a:latin typeface="Arial" charset="0"/>
                <a:cs typeface="Arial" charset="0"/>
              </a:rPr>
              <a:t>dissipate heat – </a:t>
            </a:r>
            <a:r>
              <a:rPr lang="cs-CZ" smtClean="0">
                <a:latin typeface="Arial" charset="0"/>
                <a:cs typeface="Arial" charset="0"/>
              </a:rPr>
              <a:t>zmírňovat / snižovat teplo × odvádět / rozptylovat teplo</a:t>
            </a:r>
          </a:p>
          <a:p>
            <a:r>
              <a:rPr lang="en-GB" smtClean="0">
                <a:latin typeface="Arial" charset="0"/>
                <a:cs typeface="Arial" charset="0"/>
              </a:rPr>
              <a:t>tech companies – </a:t>
            </a:r>
            <a:r>
              <a:rPr lang="cs-CZ" smtClean="0">
                <a:latin typeface="Arial" charset="0"/>
                <a:cs typeface="Arial" charset="0"/>
              </a:rPr>
              <a:t>technické × technologické společnosti / technologičtí giganti</a:t>
            </a:r>
          </a:p>
          <a:p>
            <a:r>
              <a:rPr lang="en-GB" smtClean="0">
                <a:latin typeface="Arial" charset="0"/>
                <a:cs typeface="Arial" charset="0"/>
              </a:rPr>
              <a:t>billion </a:t>
            </a:r>
            <a:r>
              <a:rPr lang="cs-CZ" smtClean="0">
                <a:latin typeface="Arial" charset="0"/>
                <a:cs typeface="Arial" charset="0"/>
              </a:rPr>
              <a:t>– miliarda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Nadpis 1"/>
          <p:cNvSpPr>
            <a:spLocks noGrp="1"/>
          </p:cNvSpPr>
          <p:nvPr>
            <p:ph type="title"/>
          </p:nvPr>
        </p:nvSpPr>
        <p:spPr/>
        <p:txBody>
          <a:bodyPr/>
          <a:lstStyle/>
          <a:p>
            <a:r>
              <a:rPr lang="en-GB" smtClean="0">
                <a:latin typeface="Arial" charset="0"/>
                <a:cs typeface="Arial" charset="0"/>
              </a:rPr>
              <a:t>Lawrence Berkeley National Laboratory </a:t>
            </a:r>
            <a:r>
              <a:rPr lang="cs-CZ" smtClean="0">
                <a:latin typeface="Arial" charset="0"/>
                <a:cs typeface="Arial" charset="0"/>
              </a:rPr>
              <a:t/>
            </a:r>
            <a:br>
              <a:rPr lang="cs-CZ" smtClean="0">
                <a:latin typeface="Arial" charset="0"/>
                <a:cs typeface="Arial" charset="0"/>
              </a:rPr>
            </a:br>
            <a:endParaRPr lang="cs-CZ" smtClean="0">
              <a:latin typeface="Arial" charset="0"/>
              <a:cs typeface="Arial" charset="0"/>
            </a:endParaRPr>
          </a:p>
        </p:txBody>
      </p:sp>
      <p:pic>
        <p:nvPicPr>
          <p:cNvPr id="21506" name="Picture 2" descr="Ernest Orlando Lawrence – Wikipedie"/>
          <p:cNvPicPr>
            <a:picLocks noChangeAspect="1" noChangeArrowheads="1"/>
          </p:cNvPicPr>
          <p:nvPr/>
        </p:nvPicPr>
        <p:blipFill>
          <a:blip r:embed="rId2"/>
          <a:srcRect/>
          <a:stretch>
            <a:fillRect/>
          </a:stretch>
        </p:blipFill>
        <p:spPr bwMode="auto">
          <a:xfrm>
            <a:off x="796925" y="2085975"/>
            <a:ext cx="2449513" cy="3467100"/>
          </a:xfrm>
          <a:prstGeom prst="rect">
            <a:avLst/>
          </a:prstGeom>
          <a:noFill/>
          <a:ln w="9525">
            <a:noFill/>
            <a:miter lim="800000"/>
            <a:headEnd/>
            <a:tailEnd/>
          </a:ln>
        </p:spPr>
      </p:pic>
      <p:pic>
        <p:nvPicPr>
          <p:cNvPr id="21507" name="Picture 4" descr="Geosyntec awarded Master Service Agreement for Lawrence Berkeley National  Laboratory"/>
          <p:cNvPicPr>
            <a:picLocks noChangeAspect="1" noChangeArrowheads="1"/>
          </p:cNvPicPr>
          <p:nvPr/>
        </p:nvPicPr>
        <p:blipFill>
          <a:blip r:embed="rId3"/>
          <a:srcRect/>
          <a:stretch>
            <a:fillRect/>
          </a:stretch>
        </p:blipFill>
        <p:spPr bwMode="auto">
          <a:xfrm>
            <a:off x="4259263" y="2120900"/>
            <a:ext cx="3624262" cy="2514600"/>
          </a:xfrm>
          <a:prstGeom prst="rect">
            <a:avLst/>
          </a:prstGeom>
          <a:noFill/>
          <a:ln w="9525">
            <a:noFill/>
            <a:miter lim="800000"/>
            <a:headEnd/>
            <a:tailEnd/>
          </a:ln>
        </p:spPr>
      </p:pic>
      <p:sp>
        <p:nvSpPr>
          <p:cNvPr id="8" name="Obdélník 7"/>
          <p:cNvSpPr/>
          <p:nvPr/>
        </p:nvSpPr>
        <p:spPr>
          <a:xfrm>
            <a:off x="758825" y="5680075"/>
            <a:ext cx="5464175" cy="868363"/>
          </a:xfrm>
          <a:prstGeom prst="rect">
            <a:avLst/>
          </a:prstGeom>
        </p:spPr>
        <p:txBody>
          <a:bodyPr>
            <a:spAutoFit/>
          </a:bodyPr>
          <a:lstStyle/>
          <a:p>
            <a:pPr defTabSz="905073" fontAlgn="auto">
              <a:spcBef>
                <a:spcPts val="0"/>
              </a:spcBef>
              <a:spcAft>
                <a:spcPts val="0"/>
              </a:spcAft>
              <a:defRPr/>
            </a:pPr>
            <a:r>
              <a:rPr lang="en-US" sz="1782" dirty="0">
                <a:latin typeface="+mn-lt"/>
                <a:cs typeface="+mn-cs"/>
              </a:rPr>
              <a:t>Ernest Orlando Lawrence was an American accelerator physicist who received the Nobel Prize in Physics in 1939 for his invention of the cyclotron. </a:t>
            </a:r>
            <a:endParaRPr lang="cs-CZ" sz="1782" dirty="0">
              <a:latin typeface="+mn-lt"/>
              <a:cs typeface="+mn-cs"/>
            </a:endParaRPr>
          </a:p>
        </p:txBody>
      </p:sp>
      <p:sp>
        <p:nvSpPr>
          <p:cNvPr id="11" name="Obdélník 10"/>
          <p:cNvSpPr/>
          <p:nvPr/>
        </p:nvSpPr>
        <p:spPr>
          <a:xfrm>
            <a:off x="6686550" y="6311900"/>
            <a:ext cx="1944688" cy="350838"/>
          </a:xfrm>
          <a:prstGeom prst="rect">
            <a:avLst/>
          </a:prstGeom>
        </p:spPr>
        <p:txBody>
          <a:bodyPr>
            <a:spAutoFit/>
          </a:bodyPr>
          <a:lstStyle/>
          <a:p>
            <a:pPr defTabSz="905073" fontAlgn="auto">
              <a:spcBef>
                <a:spcPts val="0"/>
              </a:spcBef>
              <a:spcAft>
                <a:spcPts val="0"/>
              </a:spcAft>
              <a:defRPr/>
            </a:pPr>
            <a:r>
              <a:rPr lang="cs-CZ" sz="1782" dirty="0">
                <a:latin typeface="+mn-lt"/>
                <a:cs typeface="+mn-cs"/>
              </a:rPr>
              <a:t>Zdroj: </a:t>
            </a:r>
            <a:r>
              <a:rPr lang="cs-CZ" sz="1782" dirty="0" err="1">
                <a:latin typeface="+mn-lt"/>
                <a:cs typeface="+mn-cs"/>
              </a:rPr>
              <a:t>Wikipedia</a:t>
            </a:r>
            <a:endParaRPr lang="cs-CZ" sz="1782" dirty="0">
              <a:latin typeface="+mn-lt"/>
              <a:cs typeface="+mn-cs"/>
            </a:endParaRPr>
          </a:p>
        </p:txBody>
      </p:sp>
      <p:sp>
        <p:nvSpPr>
          <p:cNvPr id="6" name="Obdélník 5"/>
          <p:cNvSpPr/>
          <p:nvPr/>
        </p:nvSpPr>
        <p:spPr>
          <a:xfrm>
            <a:off x="4210050" y="4748213"/>
            <a:ext cx="4498975" cy="609600"/>
          </a:xfrm>
          <a:prstGeom prst="rect">
            <a:avLst/>
          </a:prstGeom>
        </p:spPr>
        <p:txBody>
          <a:bodyPr>
            <a:spAutoFit/>
          </a:bodyPr>
          <a:lstStyle/>
          <a:p>
            <a:pPr defTabSz="905073" fontAlgn="auto">
              <a:spcBef>
                <a:spcPts val="0"/>
              </a:spcBef>
              <a:spcAft>
                <a:spcPts val="0"/>
              </a:spcAft>
              <a:defRPr/>
            </a:pPr>
            <a:r>
              <a:rPr lang="en-US" sz="1782" dirty="0">
                <a:latin typeface="+mn-lt"/>
                <a:cs typeface="+mn-cs"/>
              </a:rPr>
              <a:t>Berkeley is a city on the eastern shore of San Francisco Bay, California, United States</a:t>
            </a:r>
            <a:endParaRPr lang="cs-CZ" sz="1782"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507"/>
                                        </p:tgtEl>
                                        <p:attrNameLst>
                                          <p:attrName>style.visibility</p:attrName>
                                        </p:attrNameLst>
                                      </p:cBhvr>
                                      <p:to>
                                        <p:strVal val="visible"/>
                                      </p:to>
                                    </p:set>
                                    <p:animEffect transition="in" filter="fade">
                                      <p:cBhvr>
                                        <p:cTn id="17" dur="2000"/>
                                        <p:tgtEl>
                                          <p:spTgt spid="2150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fade">
                                      <p:cBhvr>
                                        <p:cTn id="27"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fontScale="90000"/>
          </a:bodyPr>
          <a:lstStyle/>
          <a:p>
            <a:pPr defTabSz="899952" fontAlgn="auto">
              <a:spcAft>
                <a:spcPts val="0"/>
              </a:spcAft>
              <a:defRPr/>
            </a:pPr>
            <a:r>
              <a:rPr lang="cs-CZ" dirty="0"/>
              <a:t>Vystižení správného významu</a:t>
            </a:r>
            <a:br>
              <a:rPr lang="cs-CZ" dirty="0"/>
            </a:br>
            <a:r>
              <a:rPr lang="cs-CZ" dirty="0"/>
              <a:t/>
            </a:r>
            <a:br>
              <a:rPr lang="cs-CZ" dirty="0"/>
            </a:br>
            <a:endParaRPr lang="cs-CZ" dirty="0"/>
          </a:p>
        </p:txBody>
      </p:sp>
      <p:sp>
        <p:nvSpPr>
          <p:cNvPr id="22530" name="Zástupný symbol pro obsah 2"/>
          <p:cNvSpPr>
            <a:spLocks noGrp="1"/>
          </p:cNvSpPr>
          <p:nvPr>
            <p:ph idx="1"/>
          </p:nvPr>
        </p:nvSpPr>
        <p:spPr>
          <a:xfrm>
            <a:off x="720725" y="2112963"/>
            <a:ext cx="7559675" cy="4659312"/>
          </a:xfrm>
        </p:spPr>
        <p:txBody>
          <a:bodyPr/>
          <a:lstStyle/>
          <a:p>
            <a:r>
              <a:rPr lang="en-GB" smtClean="0">
                <a:latin typeface="Arial" charset="0"/>
                <a:cs typeface="Arial" charset="0"/>
              </a:rPr>
              <a:t>thus being counted as “consumed.” </a:t>
            </a:r>
            <a:endParaRPr lang="cs-CZ" smtClean="0">
              <a:latin typeface="Arial" charset="0"/>
              <a:cs typeface="Arial" charset="0"/>
            </a:endParaRPr>
          </a:p>
          <a:p>
            <a:pPr lvl="1"/>
            <a:r>
              <a:rPr lang="cs-CZ" smtClean="0">
                <a:latin typeface="Arial" charset="0"/>
                <a:cs typeface="Arial" charset="0"/>
              </a:rPr>
              <a:t>se považuje za „pohlcenou“</a:t>
            </a:r>
          </a:p>
          <a:p>
            <a:pPr lvl="1"/>
            <a:r>
              <a:rPr lang="cs-CZ" smtClean="0">
                <a:latin typeface="Arial" charset="0"/>
                <a:cs typeface="Arial" charset="0"/>
              </a:rPr>
              <a:t>čímž je kompletně spotřebována</a:t>
            </a:r>
          </a:p>
          <a:p>
            <a:pPr lvl="1"/>
            <a:r>
              <a:rPr lang="cs-CZ" smtClean="0">
                <a:latin typeface="Arial" charset="0"/>
                <a:cs typeface="Arial" charset="0"/>
              </a:rPr>
              <a:t>čímž se voda řadí mezi „spotřebovanou“</a:t>
            </a:r>
          </a:p>
          <a:p>
            <a:pPr lvl="1"/>
            <a:r>
              <a:rPr lang="cs-CZ" smtClean="0">
                <a:latin typeface="Arial" charset="0"/>
                <a:cs typeface="Arial" charset="0"/>
              </a:rPr>
              <a:t>tato voda se tedy považuje za spotřebovanou</a:t>
            </a:r>
          </a:p>
          <a:p>
            <a:r>
              <a:rPr lang="en-GB" smtClean="0">
                <a:latin typeface="Arial" charset="0"/>
                <a:cs typeface="Arial" charset="0"/>
              </a:rPr>
              <a:t>municipal systems that supply homes and businesses</a:t>
            </a:r>
            <a:endParaRPr lang="cs-CZ" smtClean="0">
              <a:latin typeface="Arial" charset="0"/>
              <a:cs typeface="Arial" charset="0"/>
            </a:endParaRPr>
          </a:p>
          <a:p>
            <a:pPr lvl="1"/>
            <a:r>
              <a:rPr lang="cs-CZ" smtClean="0">
                <a:latin typeface="Arial" charset="0"/>
                <a:cs typeface="Arial" charset="0"/>
              </a:rPr>
              <a:t>obecní / veřejné / městské / komunální / inženýrské sítě / systémy,</a:t>
            </a:r>
          </a:p>
          <a:p>
            <a:pPr lvl="1"/>
            <a:r>
              <a:rPr lang="cs-CZ" smtClean="0">
                <a:latin typeface="Arial" charset="0"/>
                <a:cs typeface="Arial" charset="0"/>
              </a:rPr>
              <a:t>které zásobují domy / domovy a obchody / továrny</a:t>
            </a:r>
          </a:p>
          <a:p>
            <a:pPr lvl="1"/>
            <a:r>
              <a:rPr lang="cs-CZ" smtClean="0">
                <a:latin typeface="Arial" charset="0"/>
                <a:cs typeface="Arial" charset="0"/>
              </a:rPr>
              <a:t>domácnosti a podniky</a:t>
            </a:r>
          </a:p>
          <a:p>
            <a:r>
              <a:rPr lang="en-GB" smtClean="0">
                <a:latin typeface="Arial" charset="0"/>
                <a:cs typeface="Arial" charset="0"/>
              </a:rPr>
              <a:t>total public water supply for the contiguous United States</a:t>
            </a:r>
            <a:endParaRPr lang="cs-CZ" smtClean="0">
              <a:latin typeface="Arial" charset="0"/>
              <a:cs typeface="Arial" charset="0"/>
            </a:endParaRPr>
          </a:p>
          <a:p>
            <a:pPr lvl="1"/>
            <a:r>
              <a:rPr lang="cs-CZ" smtClean="0">
                <a:latin typeface="Arial" charset="0"/>
                <a:cs typeface="Arial" charset="0"/>
              </a:rPr>
              <a:t>celkové veřejné vodní zásoby sousedících států Spojených států</a:t>
            </a:r>
          </a:p>
          <a:p>
            <a:pPr lvl="1"/>
            <a:r>
              <a:rPr lang="cs-CZ" smtClean="0">
                <a:latin typeface="Arial" charset="0"/>
                <a:cs typeface="Arial" charset="0"/>
              </a:rPr>
              <a:t>celkové spotřeby vody v USA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UP">
      <a:dk1>
        <a:sysClr val="windowText" lastClr="000000"/>
      </a:dk1>
      <a:lt1>
        <a:sysClr val="window" lastClr="FFFFFF"/>
      </a:lt1>
      <a:dk2>
        <a:srgbClr val="44546A"/>
      </a:dk2>
      <a:lt2>
        <a:srgbClr val="E7E6E6"/>
      </a:lt2>
      <a:accent1>
        <a:srgbClr val="006BAB"/>
      </a:accent1>
      <a:accent2>
        <a:srgbClr val="6C6D70"/>
      </a:accent2>
      <a:accent3>
        <a:srgbClr val="A5A5A5"/>
      </a:accent3>
      <a:accent4>
        <a:srgbClr val="ED7D31"/>
      </a:accent4>
      <a:accent5>
        <a:srgbClr val="4472C4"/>
      </a:accent5>
      <a:accent6>
        <a:srgbClr val="70AD47"/>
      </a:accent6>
      <a:hlink>
        <a:srgbClr val="0563C1"/>
      </a:hlink>
      <a:folHlink>
        <a:srgbClr val="954F72"/>
      </a:folHlink>
    </a:clrScheme>
    <a:fontScheme name="Motiv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P_Prezentace_2.potx" id="{755D0361-9207-4673-B4A5-8DE80FB40899}" vid="{B1A348AD-3F36-40BB-80C1-28390A7D89FC}"/>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UP_prezentace_cz_4x3</Template>
  <TotalTime>788</TotalTime>
  <Words>1173</Words>
  <Application>Microsoft Office PowerPoint</Application>
  <PresentationFormat>Vlastní</PresentationFormat>
  <Paragraphs>98</Paragraphs>
  <Slides>16</Slides>
  <Notes>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16</vt:i4>
      </vt:variant>
    </vt:vector>
  </HeadingPairs>
  <TitlesOfParts>
    <vt:vector size="20" baseType="lpstr">
      <vt:lpstr>Arial</vt:lpstr>
      <vt:lpstr>Calibri</vt:lpstr>
      <vt:lpstr>Times New Roman</vt:lpstr>
      <vt:lpstr>Motiv Office</vt:lpstr>
      <vt:lpstr>Prezentace aplikace PowerPoint</vt:lpstr>
      <vt:lpstr>Překladatelská soutěž 2025</vt:lpstr>
      <vt:lpstr>Prezentace aplikace PowerPoint</vt:lpstr>
      <vt:lpstr>Překladatelské zadání </vt:lpstr>
      <vt:lpstr>Překlad odborného textu</vt:lpstr>
      <vt:lpstr>Titulek článku</vt:lpstr>
      <vt:lpstr>Terminologie </vt:lpstr>
      <vt:lpstr>Lawrence Berkeley National Laboratory  </vt:lpstr>
      <vt:lpstr>Vystižení správného významu  </vt:lpstr>
      <vt:lpstr>Vyjádření podstatné informace na konci věty</vt:lpstr>
      <vt:lpstr>Jak se dovídáme nové informace</vt:lpstr>
      <vt:lpstr>Co je zásadní nebo nová informace?</vt:lpstr>
      <vt:lpstr>Formální záležitosti</vt:lpstr>
      <vt:lpstr>Formální záležitosti</vt:lpstr>
      <vt:lpstr>Využití AI (Google Gemini)</vt:lpstr>
      <vt:lpstr>   Dotazy, postřehy, komentáře???   Děkuji vám za pozornost.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Michal Kubánek</dc:creator>
  <cp:lastModifiedBy>KAA</cp:lastModifiedBy>
  <cp:revision>51</cp:revision>
  <dcterms:created xsi:type="dcterms:W3CDTF">2018-01-29T13:00:11Z</dcterms:created>
  <dcterms:modified xsi:type="dcterms:W3CDTF">2026-01-23T08:09:57Z</dcterms:modified>
</cp:coreProperties>
</file>