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58" r:id="rId3"/>
    <p:sldId id="259" r:id="rId4"/>
    <p:sldId id="261" r:id="rId5"/>
    <p:sldId id="282" r:id="rId6"/>
    <p:sldId id="300" r:id="rId7"/>
    <p:sldId id="289" r:id="rId8"/>
    <p:sldId id="294" r:id="rId9"/>
    <p:sldId id="262" r:id="rId10"/>
    <p:sldId id="290" r:id="rId11"/>
    <p:sldId id="291" r:id="rId12"/>
    <p:sldId id="293" r:id="rId13"/>
    <p:sldId id="296" r:id="rId14"/>
    <p:sldId id="295" r:id="rId15"/>
    <p:sldId id="276" r:id="rId16"/>
    <p:sldId id="297" r:id="rId17"/>
    <p:sldId id="277" r:id="rId18"/>
    <p:sldId id="298" r:id="rId19"/>
    <p:sldId id="299" r:id="rId20"/>
    <p:sldId id="263" r:id="rId21"/>
    <p:sldId id="274" r:id="rId22"/>
    <p:sldId id="301" r:id="rId23"/>
    <p:sldId id="281" r:id="rId24"/>
  </p:sldIdLst>
  <p:sldSz cx="8999538" cy="6840538"/>
  <p:notesSz cx="6858000" cy="9144000"/>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B9F45110-EA9E-46C2-9C9C-EDBF4E0A20A7}">
          <p14:sldIdLst>
            <p14:sldId id="257"/>
            <p14:sldId id="258"/>
            <p14:sldId id="259"/>
            <p14:sldId id="261"/>
            <p14:sldId id="282"/>
            <p14:sldId id="300"/>
            <p14:sldId id="289"/>
            <p14:sldId id="294"/>
            <p14:sldId id="262"/>
            <p14:sldId id="290"/>
            <p14:sldId id="291"/>
            <p14:sldId id="293"/>
            <p14:sldId id="296"/>
            <p14:sldId id="295"/>
            <p14:sldId id="276"/>
            <p14:sldId id="297"/>
            <p14:sldId id="277"/>
            <p14:sldId id="298"/>
            <p14:sldId id="299"/>
            <p14:sldId id="263"/>
            <p14:sldId id="274"/>
            <p14:sldId id="301"/>
            <p14:sldId id="281"/>
          </p14:sldIdLst>
        </p14:section>
        <p14:section name="Oddíl bez názvu" id="{340803A8-342C-45B1-B736-82BB6638C0B7}">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2" autoAdjust="0"/>
    <p:restoredTop sz="94660"/>
  </p:normalViewPr>
  <p:slideViewPr>
    <p:cSldViewPr snapToGrid="0">
      <p:cViewPr varScale="1">
        <p:scale>
          <a:sx n="129" d="100"/>
          <a:sy n="129" d="100"/>
        </p:scale>
        <p:origin x="1086" y="132"/>
      </p:cViewPr>
      <p:guideLst>
        <p:guide orient="horz" pos="2154"/>
        <p:guide pos="2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23.01.2026</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2</a:t>
            </a:fld>
            <a:endParaRPr lang="cs-CZ"/>
          </a:p>
        </p:txBody>
      </p:sp>
    </p:spTree>
    <p:extLst>
      <p:ext uri="{BB962C8B-B14F-4D97-AF65-F5344CB8AC3E}">
        <p14:creationId xmlns:p14="http://schemas.microsoft.com/office/powerpoint/2010/main" val="118723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28EE4EC-FC1D-4A5C-A5BA-DA124659C1D1}" type="slidenum">
              <a:rPr lang="cs-CZ" smtClean="0"/>
              <a:t>3</a:t>
            </a:fld>
            <a:endParaRPr lang="cs-CZ"/>
          </a:p>
        </p:txBody>
      </p:sp>
    </p:spTree>
    <p:extLst>
      <p:ext uri="{BB962C8B-B14F-4D97-AF65-F5344CB8AC3E}">
        <p14:creationId xmlns:p14="http://schemas.microsoft.com/office/powerpoint/2010/main" val="996313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dirty="0"/>
          </a:p>
        </p:txBody>
      </p:sp>
      <p:sp>
        <p:nvSpPr>
          <p:cNvPr id="5" name="Footer Placeholder 4"/>
          <p:cNvSpPr>
            <a:spLocks noGrp="1"/>
          </p:cNvSpPr>
          <p:nvPr>
            <p:ph type="ftr" sz="quarter" idx="11"/>
          </p:nvPr>
        </p:nvSpPr>
        <p:spPr/>
        <p:txBody>
          <a:bodyPr/>
          <a:lstStyle/>
          <a:p>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dirty="0"/>
          </a:p>
        </p:txBody>
      </p:sp>
      <p:sp>
        <p:nvSpPr>
          <p:cNvPr id="5" name="Footer Placeholder 4"/>
          <p:cNvSpPr>
            <a:spLocks noGrp="1"/>
          </p:cNvSpPr>
          <p:nvPr>
            <p:ph type="ftr" sz="quarter" idx="11"/>
          </p:nvPr>
        </p:nvSpPr>
        <p:spPr>
          <a:xfrm>
            <a:off x="1080000" y="6450675"/>
            <a:ext cx="6840000" cy="216000"/>
          </a:xfrm>
        </p:spPr>
        <p:txBody>
          <a:bodyPr/>
          <a:lstStyle/>
          <a:p>
            <a:pPr algn="ctr"/>
            <a:r>
              <a:rPr lang="cs-CZ" dirty="0"/>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1"/>
          </p:nvPr>
        </p:nvSpPr>
        <p:spPr/>
        <p:txBody>
          <a:bodyPr/>
          <a:lstStyle/>
          <a:p>
            <a:r>
              <a:rPr lang="cs-CZ"/>
              <a:t>autor prezentace, datum prezentace, univerzitní oddělení, fakulta, adresa</a:t>
            </a:r>
            <a:endParaRPr lang="cs-CZ" dirty="0"/>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dirty="0"/>
              <a:t>Kliknutím lze upravit styl.</a:t>
            </a:r>
            <a:endParaRPr lang="en-US" dirty="0"/>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pPr/>
              <a:t>‹#›</a:t>
            </a:fld>
            <a:endParaRPr lang="cs-CZ" dirty="0"/>
          </a:p>
        </p:txBody>
      </p:sp>
      <p:pic>
        <p:nvPicPr>
          <p:cNvPr id="10" name="Obrázek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uardian.com/culture/zombi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5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9DFD55-84B4-4488-8734-CE691300BBF4}"/>
              </a:ext>
            </a:extLst>
          </p:cNvPr>
          <p:cNvSpPr>
            <a:spLocks noGrp="1"/>
          </p:cNvSpPr>
          <p:nvPr>
            <p:ph type="title"/>
          </p:nvPr>
        </p:nvSpPr>
        <p:spPr/>
        <p:txBody>
          <a:bodyPr/>
          <a:lstStyle/>
          <a:p>
            <a:r>
              <a:rPr lang="cs-CZ" dirty="0" err="1"/>
              <a:t>Perex</a:t>
            </a:r>
            <a:r>
              <a:rPr lang="cs-CZ" dirty="0"/>
              <a:t>: Star </a:t>
            </a:r>
            <a:r>
              <a:rPr lang="cs-CZ" dirty="0" err="1"/>
              <a:t>Wars</a:t>
            </a:r>
            <a:r>
              <a:rPr lang="cs-CZ" dirty="0"/>
              <a:t> </a:t>
            </a:r>
            <a:r>
              <a:rPr lang="cs-CZ" dirty="0" err="1"/>
              <a:t>alum</a:t>
            </a:r>
            <a:endParaRPr lang="cs-CZ" dirty="0"/>
          </a:p>
        </p:txBody>
      </p:sp>
      <p:sp>
        <p:nvSpPr>
          <p:cNvPr id="3" name="Zástupný obsah 2">
            <a:extLst>
              <a:ext uri="{FF2B5EF4-FFF2-40B4-BE49-F238E27FC236}">
                <a16:creationId xmlns:a16="http://schemas.microsoft.com/office/drawing/2014/main" id="{3CF4CBA6-568E-4EB8-82F2-9A2B3917E0DB}"/>
              </a:ext>
            </a:extLst>
          </p:cNvPr>
          <p:cNvSpPr>
            <a:spLocks noGrp="1"/>
          </p:cNvSpPr>
          <p:nvPr>
            <p:ph idx="1"/>
          </p:nvPr>
        </p:nvSpPr>
        <p:spPr/>
        <p:txBody>
          <a:bodyPr/>
          <a:lstStyle/>
          <a:p>
            <a:pPr marL="0" indent="0">
              <a:buNone/>
            </a:pPr>
            <a:r>
              <a:rPr lang="cs-CZ" dirty="0"/>
              <a:t>Google</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err="1"/>
              <a:t>Linguee</a:t>
            </a:r>
            <a:endParaRPr lang="cs-CZ" dirty="0"/>
          </a:p>
          <a:p>
            <a:pPr marL="0" indent="0">
              <a:buNone/>
            </a:pPr>
            <a:r>
              <a:rPr lang="cs-CZ" dirty="0"/>
              <a:t> </a:t>
            </a:r>
          </a:p>
          <a:p>
            <a:pPr marL="0" indent="0">
              <a:buNone/>
            </a:pPr>
            <a:endParaRPr lang="cs-CZ" dirty="0"/>
          </a:p>
        </p:txBody>
      </p:sp>
      <p:sp>
        <p:nvSpPr>
          <p:cNvPr id="4" name="Zástupný symbol pro zápatí 3">
            <a:extLst>
              <a:ext uri="{FF2B5EF4-FFF2-40B4-BE49-F238E27FC236}">
                <a16:creationId xmlns:a16="http://schemas.microsoft.com/office/drawing/2014/main" id="{DDA08E2D-86E8-46C2-B9A0-2BB45AA84D9B}"/>
              </a:ext>
            </a:extLst>
          </p:cNvPr>
          <p:cNvSpPr>
            <a:spLocks noGrp="1"/>
          </p:cNvSpPr>
          <p:nvPr>
            <p:ph type="ftr" sz="quarter" idx="11"/>
          </p:nvPr>
        </p:nvSpPr>
        <p:spPr/>
        <p:txBody>
          <a:bodyPr/>
          <a:lstStyle/>
          <a:p>
            <a:endParaRPr lang="cs-CZ" dirty="0"/>
          </a:p>
        </p:txBody>
      </p:sp>
      <p:pic>
        <p:nvPicPr>
          <p:cNvPr id="6" name="Obrázek 5">
            <a:extLst>
              <a:ext uri="{FF2B5EF4-FFF2-40B4-BE49-F238E27FC236}">
                <a16:creationId xmlns:a16="http://schemas.microsoft.com/office/drawing/2014/main" id="{25F0A3B6-3459-4987-B75C-EC695A4AFB61}"/>
              </a:ext>
            </a:extLst>
          </p:cNvPr>
          <p:cNvPicPr>
            <a:picLocks noChangeAspect="1"/>
          </p:cNvPicPr>
          <p:nvPr/>
        </p:nvPicPr>
        <p:blipFill>
          <a:blip r:embed="rId2"/>
          <a:stretch>
            <a:fillRect/>
          </a:stretch>
        </p:blipFill>
        <p:spPr>
          <a:xfrm>
            <a:off x="612981" y="5064421"/>
            <a:ext cx="7773575" cy="686449"/>
          </a:xfrm>
          <a:prstGeom prst="rect">
            <a:avLst/>
          </a:prstGeom>
        </p:spPr>
      </p:pic>
      <p:pic>
        <p:nvPicPr>
          <p:cNvPr id="8" name="Obrázek 7">
            <a:extLst>
              <a:ext uri="{FF2B5EF4-FFF2-40B4-BE49-F238E27FC236}">
                <a16:creationId xmlns:a16="http://schemas.microsoft.com/office/drawing/2014/main" id="{561269EF-F98C-4228-9471-BF1055F8E9DC}"/>
              </a:ext>
            </a:extLst>
          </p:cNvPr>
          <p:cNvPicPr>
            <a:picLocks noChangeAspect="1"/>
          </p:cNvPicPr>
          <p:nvPr/>
        </p:nvPicPr>
        <p:blipFill>
          <a:blip r:embed="rId3"/>
          <a:stretch>
            <a:fillRect/>
          </a:stretch>
        </p:blipFill>
        <p:spPr>
          <a:xfrm>
            <a:off x="1642143" y="2291877"/>
            <a:ext cx="4213291" cy="1715873"/>
          </a:xfrm>
          <a:prstGeom prst="rect">
            <a:avLst/>
          </a:prstGeom>
        </p:spPr>
      </p:pic>
      <p:pic>
        <p:nvPicPr>
          <p:cNvPr id="10" name="Obrázek 9">
            <a:extLst>
              <a:ext uri="{FF2B5EF4-FFF2-40B4-BE49-F238E27FC236}">
                <a16:creationId xmlns:a16="http://schemas.microsoft.com/office/drawing/2014/main" id="{07BDA733-9D21-4F0F-8392-D32FCD06E25B}"/>
              </a:ext>
            </a:extLst>
          </p:cNvPr>
          <p:cNvPicPr>
            <a:picLocks noChangeAspect="1"/>
          </p:cNvPicPr>
          <p:nvPr/>
        </p:nvPicPr>
        <p:blipFill>
          <a:blip r:embed="rId4"/>
          <a:stretch>
            <a:fillRect/>
          </a:stretch>
        </p:blipFill>
        <p:spPr>
          <a:xfrm>
            <a:off x="4013095" y="3678898"/>
            <a:ext cx="4213292" cy="1109954"/>
          </a:xfrm>
          <a:prstGeom prst="rect">
            <a:avLst/>
          </a:prstGeom>
        </p:spPr>
      </p:pic>
    </p:spTree>
    <p:extLst>
      <p:ext uri="{BB962C8B-B14F-4D97-AF65-F5344CB8AC3E}">
        <p14:creationId xmlns:p14="http://schemas.microsoft.com/office/powerpoint/2010/main" val="19076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8D98C7-2095-47F1-B300-330FDF463080}"/>
              </a:ext>
            </a:extLst>
          </p:cNvPr>
          <p:cNvSpPr>
            <a:spLocks noGrp="1"/>
          </p:cNvSpPr>
          <p:nvPr>
            <p:ph type="title"/>
          </p:nvPr>
        </p:nvSpPr>
        <p:spPr/>
        <p:txBody>
          <a:bodyPr>
            <a:normAutofit/>
          </a:bodyPr>
          <a:lstStyle/>
          <a:p>
            <a:r>
              <a:rPr lang="cs-CZ" dirty="0"/>
              <a:t>Star </a:t>
            </a:r>
            <a:r>
              <a:rPr lang="cs-CZ" dirty="0" err="1"/>
              <a:t>Wars</a:t>
            </a:r>
            <a:r>
              <a:rPr lang="cs-CZ" dirty="0"/>
              <a:t> </a:t>
            </a:r>
            <a:r>
              <a:rPr lang="cs-CZ" dirty="0" err="1"/>
              <a:t>alum</a:t>
            </a:r>
            <a:br>
              <a:rPr lang="cs-CZ" dirty="0"/>
            </a:br>
            <a:endParaRPr lang="cs-CZ" dirty="0"/>
          </a:p>
        </p:txBody>
      </p:sp>
      <p:sp>
        <p:nvSpPr>
          <p:cNvPr id="3" name="Zástupný obsah 2">
            <a:extLst>
              <a:ext uri="{FF2B5EF4-FFF2-40B4-BE49-F238E27FC236}">
                <a16:creationId xmlns:a16="http://schemas.microsoft.com/office/drawing/2014/main" id="{C2554BA1-7C34-4A36-9CC4-04556A1E2893}"/>
              </a:ext>
            </a:extLst>
          </p:cNvPr>
          <p:cNvSpPr>
            <a:spLocks noGrp="1"/>
          </p:cNvSpPr>
          <p:nvPr>
            <p:ph idx="1"/>
          </p:nvPr>
        </p:nvSpPr>
        <p:spPr/>
        <p:txBody>
          <a:bodyPr/>
          <a:lstStyle/>
          <a:p>
            <a:pPr marL="0" indent="0">
              <a:buNone/>
            </a:pPr>
            <a:r>
              <a:rPr lang="cs-CZ" dirty="0"/>
              <a:t>Cambridge </a:t>
            </a:r>
            <a:r>
              <a:rPr lang="cs-CZ" dirty="0" err="1"/>
              <a:t>Dictionary</a:t>
            </a:r>
            <a:endParaRPr lang="cs-CZ" dirty="0"/>
          </a:p>
        </p:txBody>
      </p:sp>
      <p:sp>
        <p:nvSpPr>
          <p:cNvPr id="4" name="Zástupný symbol pro zápatí 3">
            <a:extLst>
              <a:ext uri="{FF2B5EF4-FFF2-40B4-BE49-F238E27FC236}">
                <a16:creationId xmlns:a16="http://schemas.microsoft.com/office/drawing/2014/main" id="{2BCC4BA6-302A-48EC-9D19-E6122E0064BB}"/>
              </a:ext>
            </a:extLst>
          </p:cNvPr>
          <p:cNvSpPr>
            <a:spLocks noGrp="1"/>
          </p:cNvSpPr>
          <p:nvPr>
            <p:ph type="ftr" sz="quarter" idx="11"/>
          </p:nvPr>
        </p:nvSpPr>
        <p:spPr/>
        <p:txBody>
          <a:bodyPr/>
          <a:lstStyle/>
          <a:p>
            <a:endParaRPr lang="cs-CZ" dirty="0"/>
          </a:p>
        </p:txBody>
      </p:sp>
      <p:pic>
        <p:nvPicPr>
          <p:cNvPr id="6" name="Obrázek 5">
            <a:extLst>
              <a:ext uri="{FF2B5EF4-FFF2-40B4-BE49-F238E27FC236}">
                <a16:creationId xmlns:a16="http://schemas.microsoft.com/office/drawing/2014/main" id="{34FE5252-226D-45ED-ABFB-611DA9C2CF0B}"/>
              </a:ext>
            </a:extLst>
          </p:cNvPr>
          <p:cNvPicPr>
            <a:picLocks noChangeAspect="1"/>
          </p:cNvPicPr>
          <p:nvPr/>
        </p:nvPicPr>
        <p:blipFill>
          <a:blip r:embed="rId2"/>
          <a:stretch>
            <a:fillRect/>
          </a:stretch>
        </p:blipFill>
        <p:spPr>
          <a:xfrm>
            <a:off x="3330498" y="1190165"/>
            <a:ext cx="4809793" cy="5055641"/>
          </a:xfrm>
          <a:prstGeom prst="rect">
            <a:avLst/>
          </a:prstGeom>
        </p:spPr>
      </p:pic>
    </p:spTree>
    <p:extLst>
      <p:ext uri="{BB962C8B-B14F-4D97-AF65-F5344CB8AC3E}">
        <p14:creationId xmlns:p14="http://schemas.microsoft.com/office/powerpoint/2010/main" val="179789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9EC450-7AD2-4D01-A1D0-6331C6560C96}"/>
              </a:ext>
            </a:extLst>
          </p:cNvPr>
          <p:cNvSpPr>
            <a:spLocks noGrp="1"/>
          </p:cNvSpPr>
          <p:nvPr>
            <p:ph type="title"/>
          </p:nvPr>
        </p:nvSpPr>
        <p:spPr/>
        <p:txBody>
          <a:bodyPr/>
          <a:lstStyle/>
          <a:p>
            <a:r>
              <a:rPr lang="cs-CZ" dirty="0"/>
              <a:t>Star </a:t>
            </a:r>
            <a:r>
              <a:rPr lang="cs-CZ" dirty="0" err="1"/>
              <a:t>Wars</a:t>
            </a:r>
            <a:r>
              <a:rPr lang="cs-CZ" dirty="0"/>
              <a:t> </a:t>
            </a:r>
            <a:r>
              <a:rPr lang="cs-CZ" dirty="0" err="1"/>
              <a:t>alum</a:t>
            </a:r>
            <a:br>
              <a:rPr lang="cs-CZ" dirty="0"/>
            </a:br>
            <a:endParaRPr lang="cs-CZ" dirty="0"/>
          </a:p>
        </p:txBody>
      </p:sp>
      <p:sp>
        <p:nvSpPr>
          <p:cNvPr id="3" name="Zástupný obsah 2">
            <a:extLst>
              <a:ext uri="{FF2B5EF4-FFF2-40B4-BE49-F238E27FC236}">
                <a16:creationId xmlns:a16="http://schemas.microsoft.com/office/drawing/2014/main" id="{4E796528-590F-41CD-8890-295E7C14DDB6}"/>
              </a:ext>
            </a:extLst>
          </p:cNvPr>
          <p:cNvSpPr>
            <a:spLocks noGrp="1"/>
          </p:cNvSpPr>
          <p:nvPr>
            <p:ph idx="1"/>
          </p:nvPr>
        </p:nvSpPr>
        <p:spPr/>
        <p:txBody>
          <a:bodyPr>
            <a:normAutofit lnSpcReduction="10000"/>
          </a:bodyPr>
          <a:lstStyle/>
          <a:p>
            <a:endParaRPr lang="cs-CZ" sz="1800" i="1" dirty="0">
              <a:effectLst/>
              <a:latin typeface="Times New Roman" panose="02020603050405020304" pitchFamily="18" charset="0"/>
              <a:ea typeface="Times New Roman" panose="02020603050405020304" pitchFamily="18" charset="0"/>
            </a:endParaRPr>
          </a:p>
          <a:p>
            <a:pPr marL="0" indent="0">
              <a:buNone/>
            </a:pPr>
            <a:endParaRPr lang="cs-CZ" sz="1800" i="1" dirty="0">
              <a:effectLst/>
              <a:latin typeface="Times New Roman" panose="02020603050405020304" pitchFamily="18" charset="0"/>
              <a:ea typeface="Times New Roman" panose="02020603050405020304" pitchFamily="18" charset="0"/>
            </a:endParaRPr>
          </a:p>
          <a:p>
            <a:pPr marL="0" indent="0">
              <a:buNone/>
            </a:pPr>
            <a:endParaRPr lang="cs-CZ" sz="1800" u="sng" dirty="0">
              <a:effectLst/>
              <a:latin typeface="Times New Roman" panose="02020603050405020304" pitchFamily="18" charset="0"/>
              <a:ea typeface="Times New Roman" panose="02020603050405020304" pitchFamily="18" charset="0"/>
            </a:endParaRPr>
          </a:p>
          <a:p>
            <a:endParaRPr lang="cs-CZ" sz="1800" i="1" dirty="0">
              <a:effectLst/>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Star </a:t>
            </a:r>
            <a:r>
              <a:rPr lang="cs-CZ" sz="1800" i="1" dirty="0" err="1">
                <a:effectLst/>
                <a:latin typeface="Times New Roman" panose="02020603050405020304" pitchFamily="18" charset="0"/>
                <a:ea typeface="Times New Roman" panose="02020603050405020304" pitchFamily="18" charset="0"/>
              </a:rPr>
              <a:t>Wars</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alum</a:t>
            </a:r>
            <a:r>
              <a:rPr lang="cs-CZ" sz="1800" i="1" dirty="0">
                <a:effectLst/>
                <a:latin typeface="Times New Roman" panose="02020603050405020304" pitchFamily="18" charset="0"/>
                <a:ea typeface="Times New Roman" panose="02020603050405020304" pitchFamily="18" charset="0"/>
              </a:rPr>
              <a:t> </a:t>
            </a:r>
          </a:p>
          <a:p>
            <a:r>
              <a:rPr lang="cs-CZ" sz="1800" i="1" dirty="0">
                <a:latin typeface="Times New Roman" panose="02020603050405020304" pitchFamily="18" charset="0"/>
                <a:ea typeface="Times New Roman" panose="02020603050405020304" pitchFamily="18" charset="0"/>
              </a:rPr>
              <a:t>staré dobré Star </a:t>
            </a:r>
            <a:r>
              <a:rPr lang="cs-CZ" sz="1800" i="1" dirty="0" err="1">
                <a:latin typeface="Times New Roman" panose="02020603050405020304" pitchFamily="18" charset="0"/>
                <a:ea typeface="Times New Roman" panose="02020603050405020304" pitchFamily="18" charset="0"/>
              </a:rPr>
              <a:t>Wars</a:t>
            </a:r>
            <a:r>
              <a:rPr lang="cs-CZ" sz="1800" i="1" dirty="0">
                <a:latin typeface="Times New Roman" panose="02020603050405020304" pitchFamily="18" charset="0"/>
                <a:ea typeface="Times New Roman" panose="02020603050405020304" pitchFamily="18" charset="0"/>
              </a:rPr>
              <a:t> </a:t>
            </a:r>
          </a:p>
          <a:p>
            <a:r>
              <a:rPr lang="cs-CZ" sz="1800" i="1" dirty="0">
                <a:latin typeface="Times New Roman" panose="02020603050405020304" pitchFamily="18" charset="0"/>
                <a:ea typeface="Times New Roman" panose="02020603050405020304" pitchFamily="18" charset="0"/>
              </a:rPr>
              <a:t>kamenec ze Star </a:t>
            </a:r>
            <a:r>
              <a:rPr lang="cs-CZ" sz="1800" i="1" dirty="0" err="1">
                <a:latin typeface="Times New Roman" panose="02020603050405020304" pitchFamily="18" charset="0"/>
                <a:ea typeface="Times New Roman" panose="02020603050405020304" pitchFamily="18" charset="0"/>
              </a:rPr>
              <a:t>Wars</a:t>
            </a:r>
            <a:r>
              <a:rPr lang="cs-CZ" sz="1800" i="1" dirty="0">
                <a:latin typeface="Times New Roman" panose="02020603050405020304" pitchFamily="18" charset="0"/>
                <a:ea typeface="Times New Roman" panose="02020603050405020304" pitchFamily="18" charset="0"/>
              </a:rPr>
              <a:t> / základní kámen z Hvězdných válek </a:t>
            </a:r>
          </a:p>
          <a:p>
            <a:r>
              <a:rPr lang="cs-CZ" sz="1800" i="1" dirty="0">
                <a:latin typeface="Times New Roman" panose="02020603050405020304" pitchFamily="18" charset="0"/>
                <a:ea typeface="Times New Roman" panose="02020603050405020304" pitchFamily="18" charset="0"/>
              </a:rPr>
              <a:t>absolvent</a:t>
            </a:r>
            <a:r>
              <a:rPr lang="cs-CZ" sz="1800" i="1" dirty="0">
                <a:effectLst/>
                <a:latin typeface="Times New Roman" panose="02020603050405020304" pitchFamily="18" charset="0"/>
                <a:ea typeface="Times New Roman" panose="02020603050405020304" pitchFamily="18" charset="0"/>
              </a:rPr>
              <a:t>(</a:t>
            </a:r>
            <a:r>
              <a:rPr lang="cs-CZ" sz="1800" i="1" dirty="0" err="1">
                <a:effectLst/>
                <a:latin typeface="Times New Roman" panose="02020603050405020304" pitchFamily="18" charset="0"/>
                <a:ea typeface="Times New Roman" panose="02020603050405020304" pitchFamily="18" charset="0"/>
              </a:rPr>
              <a:t>ka</a:t>
            </a:r>
            <a:r>
              <a:rPr lang="cs-CZ" sz="1800" i="1" dirty="0">
                <a:effectLst/>
                <a:latin typeface="Times New Roman" panose="02020603050405020304" pitchFamily="18" charset="0"/>
                <a:ea typeface="Times New Roman" panose="02020603050405020304" pitchFamily="18" charset="0"/>
              </a:rPr>
              <a:t>) Star </a:t>
            </a:r>
            <a:r>
              <a:rPr lang="cs-CZ" sz="1800" i="1" dirty="0" err="1">
                <a:effectLst/>
                <a:latin typeface="Times New Roman" panose="02020603050405020304" pitchFamily="18" charset="0"/>
                <a:ea typeface="Times New Roman" panose="02020603050405020304" pitchFamily="18" charset="0"/>
              </a:rPr>
              <a:t>Wars</a:t>
            </a:r>
            <a:r>
              <a:rPr lang="cs-CZ" sz="1800" i="1" dirty="0">
                <a:effectLst/>
                <a:latin typeface="Times New Roman" panose="02020603050405020304" pitchFamily="18" charset="0"/>
                <a:ea typeface="Times New Roman" panose="02020603050405020304" pitchFamily="18" charset="0"/>
              </a:rPr>
              <a:t> / chovanka Star </a:t>
            </a:r>
            <a:r>
              <a:rPr lang="cs-CZ" sz="1800" i="1" dirty="0" err="1">
                <a:effectLst/>
                <a:latin typeface="Times New Roman" panose="02020603050405020304" pitchFamily="18" charset="0"/>
                <a:ea typeface="Times New Roman" panose="02020603050405020304" pitchFamily="18" charset="0"/>
              </a:rPr>
              <a:t>Wars</a:t>
            </a:r>
            <a:endParaRPr lang="cs-CZ" sz="1800" i="1" dirty="0">
              <a:latin typeface="Times New Roman" panose="02020603050405020304" pitchFamily="18" charset="0"/>
              <a:ea typeface="Times New Roman" panose="02020603050405020304" pitchFamily="18" charset="0"/>
            </a:endParaRPr>
          </a:p>
          <a:p>
            <a:r>
              <a:rPr lang="cs-CZ" sz="1800" i="1" dirty="0">
                <a:effectLst/>
                <a:latin typeface="Times New Roman" panose="02020603050405020304" pitchFamily="18" charset="0"/>
                <a:ea typeface="Times New Roman" panose="02020603050405020304" pitchFamily="18" charset="0"/>
              </a:rPr>
              <a:t>herečka z Hvězdných válek / hvězda (známá/proslavená) ze Star </a:t>
            </a:r>
            <a:r>
              <a:rPr lang="cs-CZ" sz="1800" i="1" dirty="0" err="1">
                <a:effectLst/>
                <a:latin typeface="Times New Roman" panose="02020603050405020304" pitchFamily="18" charset="0"/>
                <a:ea typeface="Times New Roman" panose="02020603050405020304" pitchFamily="18" charset="0"/>
              </a:rPr>
              <a:t>Wars</a:t>
            </a:r>
            <a:endParaRPr lang="cs-CZ" sz="1800" dirty="0">
              <a:effectLst/>
              <a:latin typeface="Times New Roman" panose="02020603050405020304" pitchFamily="18" charset="0"/>
              <a:ea typeface="Times New Roman" panose="02020603050405020304" pitchFamily="18" charset="0"/>
            </a:endParaRPr>
          </a:p>
          <a:p>
            <a:pPr marL="0" indent="0">
              <a:buNone/>
            </a:pPr>
            <a:r>
              <a:rPr lang="cs-CZ" sz="2000" dirty="0">
                <a:latin typeface="Times New Roman" panose="02020603050405020304" pitchFamily="18" charset="0"/>
                <a:ea typeface="Times New Roman" panose="02020603050405020304" pitchFamily="18" charset="0"/>
              </a:rPr>
              <a:t>				</a:t>
            </a:r>
          </a:p>
          <a:p>
            <a:pPr marL="0" indent="0">
              <a:buNone/>
            </a:pPr>
            <a:r>
              <a:rPr lang="cs-CZ" sz="2000" dirty="0">
                <a:latin typeface="Times New Roman" panose="02020603050405020304" pitchFamily="18" charset="0"/>
                <a:ea typeface="Times New Roman" panose="02020603050405020304" pitchFamily="18" charset="0"/>
              </a:rPr>
              <a:t>				</a:t>
            </a:r>
            <a:r>
              <a:rPr lang="cs-CZ" sz="2000" b="1" dirty="0" err="1">
                <a:latin typeface="Times New Roman" panose="02020603050405020304" pitchFamily="18" charset="0"/>
                <a:ea typeface="Times New Roman" panose="02020603050405020304" pitchFamily="18" charset="0"/>
              </a:rPr>
              <a:t>Monosémantizace</a:t>
            </a:r>
            <a:r>
              <a:rPr lang="cs-CZ" sz="2000" b="1" dirty="0">
                <a:latin typeface="Times New Roman" panose="02020603050405020304" pitchFamily="18" charset="0"/>
                <a:ea typeface="Times New Roman" panose="02020603050405020304" pitchFamily="18" charset="0"/>
              </a:rPr>
              <a:t> kontextem</a:t>
            </a:r>
          </a:p>
          <a:p>
            <a:endParaRPr lang="cs-CZ" dirty="0"/>
          </a:p>
        </p:txBody>
      </p:sp>
      <p:sp>
        <p:nvSpPr>
          <p:cNvPr id="4" name="Zástupný symbol pro zápatí 3">
            <a:extLst>
              <a:ext uri="{FF2B5EF4-FFF2-40B4-BE49-F238E27FC236}">
                <a16:creationId xmlns:a16="http://schemas.microsoft.com/office/drawing/2014/main" id="{8F9C635B-3CB5-477E-A5E5-E090C85179F1}"/>
              </a:ext>
            </a:extLst>
          </p:cNvPr>
          <p:cNvSpPr>
            <a:spLocks noGrp="1"/>
          </p:cNvSpPr>
          <p:nvPr>
            <p:ph type="ftr" sz="quarter" idx="11"/>
          </p:nvPr>
        </p:nvSpPr>
        <p:spPr/>
        <p:txBody>
          <a:bodyPr/>
          <a:lstStyle/>
          <a:p>
            <a:endParaRPr lang="cs-CZ" dirty="0"/>
          </a:p>
        </p:txBody>
      </p:sp>
      <p:pic>
        <p:nvPicPr>
          <p:cNvPr id="5" name="obrázek 6" descr="We Bury the Dead (2024) | ČSFD.cz">
            <a:extLst>
              <a:ext uri="{FF2B5EF4-FFF2-40B4-BE49-F238E27FC236}">
                <a16:creationId xmlns:a16="http://schemas.microsoft.com/office/drawing/2014/main" id="{4929B2FC-83A2-485A-8FE6-F2E746EC91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53522" y="423609"/>
            <a:ext cx="2580218" cy="3761679"/>
          </a:xfrm>
          <a:prstGeom prst="rect">
            <a:avLst/>
          </a:prstGeom>
          <a:noFill/>
          <a:ln>
            <a:noFill/>
          </a:ln>
        </p:spPr>
      </p:pic>
      <p:pic>
        <p:nvPicPr>
          <p:cNvPr id="6" name="obrázek 3" descr="Star Wars movie poster [Daisy Ridley as Rey] 24x36">
            <a:extLst>
              <a:ext uri="{FF2B5EF4-FFF2-40B4-BE49-F238E27FC236}">
                <a16:creationId xmlns:a16="http://schemas.microsoft.com/office/drawing/2014/main" id="{D87CF602-80DC-4518-B219-418CD9FFF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3740" y="423609"/>
            <a:ext cx="2472805" cy="3761679"/>
          </a:xfrm>
          <a:prstGeom prst="rect">
            <a:avLst/>
          </a:prstGeom>
          <a:noFill/>
          <a:ln>
            <a:noFill/>
          </a:ln>
        </p:spPr>
      </p:pic>
      <p:sp>
        <p:nvSpPr>
          <p:cNvPr id="7" name="Šipka: doprava 6">
            <a:extLst>
              <a:ext uri="{FF2B5EF4-FFF2-40B4-BE49-F238E27FC236}">
                <a16:creationId xmlns:a16="http://schemas.microsoft.com/office/drawing/2014/main" id="{18AD0074-2605-4AE1-8F9D-B27788E19028}"/>
              </a:ext>
            </a:extLst>
          </p:cNvPr>
          <p:cNvSpPr/>
          <p:nvPr/>
        </p:nvSpPr>
        <p:spPr>
          <a:xfrm>
            <a:off x="2973659" y="58371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5886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A2943F-6B75-4F80-B1A0-4C0D94BA144A}"/>
              </a:ext>
            </a:extLst>
          </p:cNvPr>
          <p:cNvSpPr>
            <a:spLocks noGrp="1"/>
          </p:cNvSpPr>
          <p:nvPr>
            <p:ph type="title"/>
          </p:nvPr>
        </p:nvSpPr>
        <p:spPr/>
        <p:txBody>
          <a:bodyPr/>
          <a:lstStyle/>
          <a:p>
            <a:r>
              <a:rPr lang="en-US" sz="2600" dirty="0"/>
              <a:t>Ana</a:t>
            </a:r>
            <a:r>
              <a:rPr lang="cs-CZ" sz="2600" dirty="0"/>
              <a:t>©k</a:t>
            </a:r>
            <a:r>
              <a:rPr lang="en-US" sz="2600" dirty="0" err="1"/>
              <a:t>onda</a:t>
            </a:r>
            <a:endParaRPr lang="cs-CZ" dirty="0"/>
          </a:p>
        </p:txBody>
      </p:sp>
      <p:sp>
        <p:nvSpPr>
          <p:cNvPr id="3" name="Zástupný obsah 2">
            <a:extLst>
              <a:ext uri="{FF2B5EF4-FFF2-40B4-BE49-F238E27FC236}">
                <a16:creationId xmlns:a16="http://schemas.microsoft.com/office/drawing/2014/main" id="{276157C4-90B6-4DC1-B1DB-702DD5BC75AF}"/>
              </a:ext>
            </a:extLst>
          </p:cNvPr>
          <p:cNvSpPr>
            <a:spLocks noGrp="1"/>
          </p:cNvSpPr>
          <p:nvPr>
            <p:ph idx="1"/>
          </p:nvPr>
        </p:nvSpPr>
        <p:spPr/>
        <p:txBody>
          <a:bodyPr>
            <a:normAutofit lnSpcReduction="10000"/>
          </a:bodyPr>
          <a:lstStyle/>
          <a:p>
            <a:pPr marL="0" indent="0">
              <a:buNone/>
            </a:pPr>
            <a:endParaRPr lang="cs-CZ" sz="2000" dirty="0"/>
          </a:p>
          <a:p>
            <a:pPr marL="0" indent="0">
              <a:buNone/>
            </a:pPr>
            <a:endParaRPr lang="cs-CZ" sz="2000" dirty="0"/>
          </a:p>
          <a:p>
            <a:pPr marL="0" indent="0">
              <a:buNone/>
            </a:pPr>
            <a:r>
              <a:rPr lang="en-US" sz="2000" dirty="0"/>
              <a:t>last month’s meta-comedy Anaconda reboot</a:t>
            </a:r>
            <a:endParaRPr lang="cs-CZ" sz="2000" dirty="0"/>
          </a:p>
          <a:p>
            <a:pPr marL="0" indent="0">
              <a:buNone/>
            </a:pPr>
            <a:endParaRPr lang="cs-CZ" dirty="0"/>
          </a:p>
          <a:p>
            <a:pPr marL="0" indent="0">
              <a:buNone/>
            </a:pPr>
            <a:endParaRPr lang="cs-CZ" dirty="0"/>
          </a:p>
          <a:p>
            <a:pPr>
              <a:buFontTx/>
              <a:buChar char="-"/>
            </a:pPr>
            <a:r>
              <a:rPr lang="cs-CZ" sz="1800" i="1" dirty="0">
                <a:latin typeface="Times New Roman" panose="02020603050405020304" pitchFamily="18" charset="0"/>
              </a:rPr>
              <a:t>v </a:t>
            </a:r>
            <a:r>
              <a:rPr lang="cs-CZ" sz="1800" b="1" i="1" dirty="0">
                <a:latin typeface="Times New Roman" panose="02020603050405020304" pitchFamily="18" charset="0"/>
              </a:rPr>
              <a:t>meta-</a:t>
            </a:r>
            <a:r>
              <a:rPr lang="cs-CZ" sz="1800" b="1" i="1" dirty="0" err="1">
                <a:latin typeface="Times New Roman" panose="02020603050405020304" pitchFamily="18" charset="0"/>
              </a:rPr>
              <a:t>comedy</a:t>
            </a:r>
            <a:r>
              <a:rPr lang="cs-CZ" sz="1800" b="1" i="1" dirty="0">
                <a:latin typeface="Times New Roman" panose="02020603050405020304" pitchFamily="18" charset="0"/>
              </a:rPr>
              <a:t> </a:t>
            </a:r>
            <a:r>
              <a:rPr lang="cs-CZ" sz="1800" b="1" i="1" dirty="0" err="1">
                <a:latin typeface="Times New Roman" panose="02020603050405020304" pitchFamily="18" charset="0"/>
              </a:rPr>
              <a:t>Anaconda</a:t>
            </a:r>
            <a:r>
              <a:rPr lang="cs-CZ" sz="1800" b="1" i="1" dirty="0">
                <a:latin typeface="Times New Roman" panose="02020603050405020304" pitchFamily="18" charset="0"/>
              </a:rPr>
              <a:t> </a:t>
            </a:r>
            <a:r>
              <a:rPr lang="cs-CZ" sz="1800" b="1" i="1" dirty="0" err="1">
                <a:latin typeface="Times New Roman" panose="02020603050405020304" pitchFamily="18" charset="0"/>
              </a:rPr>
              <a:t>reboot</a:t>
            </a:r>
            <a:r>
              <a:rPr lang="cs-CZ" sz="1800" b="1" i="1" dirty="0">
                <a:latin typeface="Times New Roman" panose="02020603050405020304" pitchFamily="18" charset="0"/>
              </a:rPr>
              <a:t> </a:t>
            </a:r>
            <a:r>
              <a:rPr lang="cs-CZ" sz="1800" i="1" dirty="0">
                <a:latin typeface="Times New Roman" panose="02020603050405020304" pitchFamily="18" charset="0"/>
              </a:rPr>
              <a:t>z minulého měsíce</a:t>
            </a:r>
          </a:p>
          <a:p>
            <a:pPr>
              <a:buFontTx/>
              <a:buChar char="-"/>
            </a:pPr>
            <a:r>
              <a:rPr lang="cs-CZ" sz="1800" i="1" dirty="0">
                <a:latin typeface="Times New Roman" panose="02020603050405020304" pitchFamily="18" charset="0"/>
              </a:rPr>
              <a:t>minulý měsíc se (objevilo)…</a:t>
            </a:r>
            <a:r>
              <a:rPr lang="cs-CZ" sz="1800" b="1" i="1" dirty="0">
                <a:latin typeface="Times New Roman" panose="02020603050405020304" pitchFamily="18" charset="0"/>
              </a:rPr>
              <a:t>v meta komedii jménem </a:t>
            </a:r>
            <a:r>
              <a:rPr lang="cs-CZ" sz="1800" b="1" i="1" dirty="0" err="1">
                <a:latin typeface="Times New Roman" panose="02020603050405020304" pitchFamily="18" charset="0"/>
              </a:rPr>
              <a:t>Anaconda</a:t>
            </a:r>
            <a:r>
              <a:rPr lang="cs-CZ" sz="1800" b="1" i="1" dirty="0">
                <a:latin typeface="Times New Roman" panose="02020603050405020304" pitchFamily="18" charset="0"/>
              </a:rPr>
              <a:t> </a:t>
            </a:r>
            <a:r>
              <a:rPr lang="cs-CZ" sz="1800" b="1" i="1" dirty="0" err="1">
                <a:latin typeface="Times New Roman" panose="02020603050405020304" pitchFamily="18" charset="0"/>
              </a:rPr>
              <a:t>reboot</a:t>
            </a:r>
            <a:endParaRPr lang="cs-CZ" sz="1800" b="1" i="1" dirty="0">
              <a:latin typeface="Times New Roman" panose="02020603050405020304" pitchFamily="18" charset="0"/>
            </a:endParaRPr>
          </a:p>
          <a:p>
            <a:pPr>
              <a:buFontTx/>
              <a:buChar char="-"/>
            </a:pPr>
            <a:r>
              <a:rPr lang="cs-CZ" sz="1800" i="1" dirty="0">
                <a:latin typeface="Times New Roman" panose="02020603050405020304" pitchFamily="18" charset="0"/>
              </a:rPr>
              <a:t>minulý měsíc meta-komediální </a:t>
            </a:r>
            <a:r>
              <a:rPr lang="cs-CZ" sz="1800" b="1" i="1" dirty="0">
                <a:latin typeface="Times New Roman" panose="02020603050405020304" pitchFamily="18" charset="0"/>
              </a:rPr>
              <a:t>příběh o anakondách</a:t>
            </a:r>
          </a:p>
          <a:p>
            <a:pPr>
              <a:buFontTx/>
              <a:buChar char="-"/>
            </a:pPr>
            <a:r>
              <a:rPr lang="cs-CZ" sz="1800" i="1" dirty="0">
                <a:latin typeface="Times New Roman" panose="02020603050405020304" pitchFamily="18" charset="0"/>
              </a:rPr>
              <a:t>nedávná </a:t>
            </a:r>
            <a:r>
              <a:rPr lang="cs-CZ" sz="1800" b="1" i="1" dirty="0">
                <a:latin typeface="Times New Roman" panose="02020603050405020304" pitchFamily="18" charset="0"/>
              </a:rPr>
              <a:t>předělávka meta-komedie </a:t>
            </a:r>
            <a:r>
              <a:rPr lang="cs-CZ" sz="1800" i="1" dirty="0">
                <a:latin typeface="Times New Roman" panose="02020603050405020304" pitchFamily="18" charset="0"/>
              </a:rPr>
              <a:t>Anakonda</a:t>
            </a:r>
          </a:p>
          <a:p>
            <a:pPr>
              <a:buFontTx/>
              <a:buChar char="-"/>
            </a:pPr>
            <a:r>
              <a:rPr lang="cs-CZ" sz="1800" i="1" dirty="0">
                <a:latin typeface="Times New Roman" panose="02020603050405020304" pitchFamily="18" charset="0"/>
              </a:rPr>
              <a:t>v loňské komedii Anakonda, která si střílí z původního stejnojmenného filmu z devadesátek </a:t>
            </a:r>
          </a:p>
        </p:txBody>
      </p:sp>
      <p:sp>
        <p:nvSpPr>
          <p:cNvPr id="4" name="Zástupný symbol pro zápatí 3">
            <a:extLst>
              <a:ext uri="{FF2B5EF4-FFF2-40B4-BE49-F238E27FC236}">
                <a16:creationId xmlns:a16="http://schemas.microsoft.com/office/drawing/2014/main" id="{AE9F9CA5-0A86-4FB4-8D05-32967EC8A217}"/>
              </a:ext>
            </a:extLst>
          </p:cNvPr>
          <p:cNvSpPr>
            <a:spLocks noGrp="1"/>
          </p:cNvSpPr>
          <p:nvPr>
            <p:ph type="ftr" sz="quarter" idx="11"/>
          </p:nvPr>
        </p:nvSpPr>
        <p:spPr/>
        <p:txBody>
          <a:bodyPr/>
          <a:lstStyle/>
          <a:p>
            <a:endParaRPr lang="cs-CZ" dirty="0"/>
          </a:p>
        </p:txBody>
      </p:sp>
      <p:pic>
        <p:nvPicPr>
          <p:cNvPr id="5" name="obrázek 5" descr="Anakonda (USA) 2D – Kulturní centrum – Česká Třebová – vstupenky">
            <a:extLst>
              <a:ext uri="{FF2B5EF4-FFF2-40B4-BE49-F238E27FC236}">
                <a16:creationId xmlns:a16="http://schemas.microsoft.com/office/drawing/2014/main" id="{74EA07E2-9C23-4A94-8EDA-DD1B80384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6905" y="296722"/>
            <a:ext cx="2702070" cy="4003566"/>
          </a:xfrm>
          <a:prstGeom prst="rect">
            <a:avLst/>
          </a:prstGeom>
          <a:noFill/>
          <a:ln>
            <a:noFill/>
          </a:ln>
        </p:spPr>
      </p:pic>
      <p:pic>
        <p:nvPicPr>
          <p:cNvPr id="1026" name="Picture 2" descr="Anakonda - Jennifer Lopez | Filmy z Martinusu">
            <a:extLst>
              <a:ext uri="{FF2B5EF4-FFF2-40B4-BE49-F238E27FC236}">
                <a16:creationId xmlns:a16="http://schemas.microsoft.com/office/drawing/2014/main" id="{C8DF38EB-C938-4F94-8B98-FEFA42A03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986" y="296722"/>
            <a:ext cx="2143919" cy="2472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1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se zakulacenými rohy 5">
            <a:extLst>
              <a:ext uri="{FF2B5EF4-FFF2-40B4-BE49-F238E27FC236}">
                <a16:creationId xmlns:a16="http://schemas.microsoft.com/office/drawing/2014/main" id="{75F2BC28-D16B-4096-BE64-AF2314316FAE}"/>
              </a:ext>
            </a:extLst>
          </p:cNvPr>
          <p:cNvSpPr/>
          <p:nvPr/>
        </p:nvSpPr>
        <p:spPr>
          <a:xfrm>
            <a:off x="923339" y="4406252"/>
            <a:ext cx="7118902" cy="624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se zakulacenými rohy 4">
            <a:extLst>
              <a:ext uri="{FF2B5EF4-FFF2-40B4-BE49-F238E27FC236}">
                <a16:creationId xmlns:a16="http://schemas.microsoft.com/office/drawing/2014/main" id="{22D4A4C6-AC3B-4C8B-A6B7-0FD9C539473B}"/>
              </a:ext>
            </a:extLst>
          </p:cNvPr>
          <p:cNvSpPr/>
          <p:nvPr/>
        </p:nvSpPr>
        <p:spPr>
          <a:xfrm>
            <a:off x="860856" y="2407868"/>
            <a:ext cx="7181385" cy="624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138E4D90-F711-4354-BA43-2CD8000F33D0}"/>
              </a:ext>
            </a:extLst>
          </p:cNvPr>
          <p:cNvSpPr>
            <a:spLocks noGrp="1"/>
          </p:cNvSpPr>
          <p:nvPr>
            <p:ph type="title"/>
          </p:nvPr>
        </p:nvSpPr>
        <p:spPr/>
        <p:txBody>
          <a:bodyPr/>
          <a:lstStyle/>
          <a:p>
            <a:r>
              <a:rPr lang="cs-CZ" dirty="0"/>
              <a:t>Slovní humor</a:t>
            </a:r>
          </a:p>
        </p:txBody>
      </p:sp>
      <p:sp>
        <p:nvSpPr>
          <p:cNvPr id="3" name="Zástupný obsah 2">
            <a:extLst>
              <a:ext uri="{FF2B5EF4-FFF2-40B4-BE49-F238E27FC236}">
                <a16:creationId xmlns:a16="http://schemas.microsoft.com/office/drawing/2014/main" id="{C96B0992-E184-43DE-902A-F95D70629046}"/>
              </a:ext>
            </a:extLst>
          </p:cNvPr>
          <p:cNvSpPr>
            <a:spLocks noGrp="1"/>
          </p:cNvSpPr>
          <p:nvPr>
            <p:ph idx="1"/>
          </p:nvPr>
        </p:nvSpPr>
        <p:spPr>
          <a:xfrm>
            <a:off x="720000" y="2460567"/>
            <a:ext cx="7181385" cy="3898669"/>
          </a:xfrm>
        </p:spPr>
        <p:txBody>
          <a:bodyPr>
            <a:normAutofit lnSpcReduction="10000"/>
          </a:bodyPr>
          <a:lstStyle/>
          <a:p>
            <a:pPr>
              <a:spcAft>
                <a:spcPts val="400"/>
              </a:spcAft>
            </a:pPr>
            <a:r>
              <a:rPr lang="en-US" sz="1800" dirty="0">
                <a:solidFill>
                  <a:schemeClr val="bg1"/>
                </a:solidFill>
                <a:effectLst/>
                <a:ea typeface="Times New Roman" panose="02020603050405020304" pitchFamily="18" charset="0"/>
              </a:rPr>
              <a:t>… the </a:t>
            </a:r>
            <a:r>
              <a:rPr lang="en-US" sz="1800" u="none" strike="noStrike" dirty="0">
                <a:solidFill>
                  <a:schemeClr val="bg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zombie</a:t>
            </a:r>
            <a:r>
              <a:rPr lang="en-US" sz="1800" dirty="0">
                <a:solidFill>
                  <a:schemeClr val="bg1"/>
                </a:solidFill>
                <a:effectLst/>
                <a:ea typeface="Times New Roman" panose="02020603050405020304" pitchFamily="18" charset="0"/>
              </a:rPr>
              <a:t> movie is, fittingly, never going to really die. Neither will film-makers …</a:t>
            </a:r>
            <a:endParaRPr lang="cs-CZ" sz="1800" dirty="0">
              <a:solidFill>
                <a:schemeClr val="bg1"/>
              </a:solidFill>
              <a:effectLst/>
              <a:ea typeface="Times New Roman" panose="02020603050405020304" pitchFamily="18" charset="0"/>
            </a:endParaRPr>
          </a:p>
          <a:p>
            <a:pPr>
              <a:spcAft>
                <a:spcPts val="400"/>
              </a:spcAft>
            </a:pPr>
            <a:r>
              <a:rPr lang="cs-CZ" sz="1800" dirty="0">
                <a:effectLst/>
                <a:ea typeface="Times New Roman" panose="02020603050405020304" pitchFamily="18" charset="0"/>
              </a:rPr>
              <a:t>… </a:t>
            </a:r>
            <a:r>
              <a:rPr lang="cs-CZ" sz="1800" b="1" dirty="0">
                <a:effectLst/>
                <a:ea typeface="Times New Roman" panose="02020603050405020304" pitchFamily="18" charset="0"/>
              </a:rPr>
              <a:t>tento zombie film</a:t>
            </a:r>
            <a:r>
              <a:rPr lang="cs-CZ" sz="1800" dirty="0">
                <a:effectLst/>
                <a:ea typeface="Times New Roman" panose="02020603050405020304" pitchFamily="18" charset="0"/>
              </a:rPr>
              <a:t> ironicky doopravdy nikdy nezemře. Stejně tak ani vůle filmařů</a:t>
            </a:r>
            <a:r>
              <a:rPr lang="cs-CZ" sz="1800" dirty="0">
                <a:ea typeface="Times New Roman" panose="02020603050405020304" pitchFamily="18" charset="0"/>
              </a:rPr>
              <a:t> // </a:t>
            </a:r>
            <a:r>
              <a:rPr lang="cs-CZ" sz="1800" dirty="0">
                <a:effectLst/>
                <a:ea typeface="Times New Roman" panose="02020603050405020304" pitchFamily="18" charset="0"/>
              </a:rPr>
              <a:t>… žánr zombie nikdy </a:t>
            </a:r>
            <a:r>
              <a:rPr lang="cs-CZ" sz="1800" b="1" dirty="0">
                <a:effectLst/>
                <a:ea typeface="Times New Roman" panose="02020603050405020304" pitchFamily="18" charset="0"/>
              </a:rPr>
              <a:t>nezestárne. Stejně jako jeho filmaři</a:t>
            </a:r>
            <a:r>
              <a:rPr lang="cs-CZ" sz="1800" dirty="0">
                <a:effectLst/>
                <a:ea typeface="Times New Roman" panose="02020603050405020304" pitchFamily="18" charset="0"/>
              </a:rPr>
              <a:t> …</a:t>
            </a:r>
          </a:p>
          <a:p>
            <a:r>
              <a:rPr lang="cs-CZ" sz="1800" dirty="0">
                <a:effectLst/>
                <a:ea typeface="Times New Roman" panose="02020603050405020304" pitchFamily="18" charset="0"/>
              </a:rPr>
              <a:t>… </a:t>
            </a:r>
            <a:r>
              <a:rPr lang="cs-CZ" sz="1800" b="1" dirty="0">
                <a:effectLst/>
                <a:ea typeface="Times New Roman" panose="02020603050405020304" pitchFamily="18" charset="0"/>
              </a:rPr>
              <a:t>nevydrží, podobně jako samotní zombie, filmy o nich nikdy dlouho mrtvé. Totéž platí o filmařích, … </a:t>
            </a:r>
          </a:p>
          <a:p>
            <a:pPr>
              <a:spcAft>
                <a:spcPts val="400"/>
              </a:spcAft>
            </a:pPr>
            <a:r>
              <a:rPr lang="en-US" sz="1800" dirty="0">
                <a:solidFill>
                  <a:schemeClr val="bg1"/>
                </a:solidFill>
                <a:effectLst/>
                <a:ea typeface="Times New Roman" panose="02020603050405020304" pitchFamily="18" charset="0"/>
              </a:rPr>
              <a:t>… given how repetitive the die, wake up, lumber, bite and repeat formula has become</a:t>
            </a:r>
            <a:r>
              <a:rPr lang="cs-CZ" sz="1800" dirty="0">
                <a:solidFill>
                  <a:schemeClr val="bg1"/>
                </a:solidFill>
                <a:effectLst/>
                <a:ea typeface="Times New Roman" panose="02020603050405020304" pitchFamily="18" charset="0"/>
              </a:rPr>
              <a:t>.</a:t>
            </a:r>
          </a:p>
          <a:p>
            <a:pPr>
              <a:spcAft>
                <a:spcPts val="400"/>
              </a:spcAft>
            </a:pPr>
            <a:r>
              <a:rPr lang="cs-CZ" sz="1800" dirty="0">
                <a:effectLst/>
                <a:ea typeface="Times New Roman" panose="02020603050405020304" pitchFamily="18" charset="0"/>
              </a:rPr>
              <a:t>… vzhledem k tomu, </a:t>
            </a:r>
            <a:r>
              <a:rPr lang="cs-CZ" sz="1800" b="1" dirty="0">
                <a:effectLst/>
                <a:ea typeface="Times New Roman" panose="02020603050405020304" pitchFamily="18" charset="0"/>
              </a:rPr>
              <a:t>jak rutinní se formulka</a:t>
            </a:r>
            <a:r>
              <a:rPr lang="cs-CZ" sz="1800" dirty="0">
                <a:effectLst/>
                <a:ea typeface="Times New Roman" panose="02020603050405020304" pitchFamily="18" charset="0"/>
              </a:rPr>
              <a:t> umři-vzbuď se-</a:t>
            </a:r>
            <a:r>
              <a:rPr lang="cs-CZ" sz="1800" b="1" dirty="0">
                <a:effectLst/>
                <a:ea typeface="Times New Roman" panose="02020603050405020304" pitchFamily="18" charset="0"/>
              </a:rPr>
              <a:t>dřímej</a:t>
            </a:r>
            <a:r>
              <a:rPr lang="cs-CZ" sz="1800" dirty="0">
                <a:effectLst/>
                <a:ea typeface="Times New Roman" panose="02020603050405020304" pitchFamily="18" charset="0"/>
              </a:rPr>
              <a:t>-kousej </a:t>
            </a:r>
            <a:r>
              <a:rPr lang="cs-CZ" sz="1800" b="1" dirty="0">
                <a:effectLst/>
                <a:ea typeface="Times New Roman" panose="02020603050405020304" pitchFamily="18" charset="0"/>
              </a:rPr>
              <a:t>stala. </a:t>
            </a:r>
          </a:p>
          <a:p>
            <a:pPr>
              <a:spcAft>
                <a:spcPts val="400"/>
              </a:spcAft>
            </a:pPr>
            <a:r>
              <a:rPr lang="cs-CZ" sz="1800" b="1" dirty="0">
                <a:effectLst/>
                <a:ea typeface="Times New Roman" panose="02020603050405020304" pitchFamily="18" charset="0"/>
              </a:rPr>
              <a:t>… protože neustálý koloběh umírání, zmrtvýchvstání, šourání se a hryzání je přece jenom trochu ohraný.</a:t>
            </a:r>
          </a:p>
          <a:p>
            <a:endParaRPr lang="cs-CZ" dirty="0"/>
          </a:p>
        </p:txBody>
      </p:sp>
      <p:sp>
        <p:nvSpPr>
          <p:cNvPr id="4" name="Zástupný symbol pro zápatí 3">
            <a:extLst>
              <a:ext uri="{FF2B5EF4-FFF2-40B4-BE49-F238E27FC236}">
                <a16:creationId xmlns:a16="http://schemas.microsoft.com/office/drawing/2014/main" id="{F013E15E-D44C-467F-B02C-BCBA5FB5CE1D}"/>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50927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Styl a formulace</a:t>
            </a:r>
            <a:br>
              <a:rPr lang="cs-CZ" dirty="0"/>
            </a:br>
            <a:endParaRPr lang="cs-CZ" dirty="0"/>
          </a:p>
        </p:txBody>
      </p:sp>
      <p:sp>
        <p:nvSpPr>
          <p:cNvPr id="3" name="Zástupný symbol pro obsah 2"/>
          <p:cNvSpPr>
            <a:spLocks noGrp="1"/>
          </p:cNvSpPr>
          <p:nvPr>
            <p:ph idx="1"/>
          </p:nvPr>
        </p:nvSpPr>
        <p:spPr/>
        <p:txBody>
          <a:bodyPr>
            <a:normAutofit/>
          </a:bodyPr>
          <a:lstStyle/>
          <a:p>
            <a:pPr marL="0" indent="0">
              <a:spcBef>
                <a:spcPts val="600"/>
              </a:spcBef>
              <a:spcAft>
                <a:spcPts val="400"/>
              </a:spcAft>
              <a:buNone/>
            </a:pPr>
            <a:r>
              <a:rPr lang="cs-CZ" dirty="0"/>
              <a:t>Doslovnost:</a:t>
            </a:r>
          </a:p>
          <a:p>
            <a:pPr marL="0" indent="0">
              <a:spcAft>
                <a:spcPts val="400"/>
              </a:spcAft>
              <a:buNone/>
            </a:pPr>
            <a:r>
              <a:rPr lang="cs-CZ" sz="1800" dirty="0">
                <a:solidFill>
                  <a:schemeClr val="bg1">
                    <a:lumMod val="50000"/>
                  </a:schemeClr>
                </a:solidFill>
              </a:rPr>
              <a:t>……</a:t>
            </a:r>
            <a:r>
              <a:rPr lang="en-US" sz="1800" dirty="0">
                <a:solidFill>
                  <a:schemeClr val="bg1">
                    <a:lumMod val="50000"/>
                  </a:schemeClr>
                </a:solidFill>
              </a:rPr>
              <a:t>avoids drowning his film in drab self-seriousness </a:t>
            </a:r>
            <a:endParaRPr lang="cs-CZ" sz="1800" dirty="0">
              <a:solidFill>
                <a:schemeClr val="bg1">
                  <a:lumMod val="50000"/>
                </a:schemeClr>
              </a:solidFill>
            </a:endParaRPr>
          </a:p>
          <a:p>
            <a:pPr marL="0" indent="0">
              <a:spcAft>
                <a:spcPts val="400"/>
              </a:spcAft>
              <a:buNone/>
            </a:pPr>
            <a:r>
              <a:rPr lang="cs-CZ" sz="1800" dirty="0">
                <a:solidFill>
                  <a:schemeClr val="bg1">
                    <a:lumMod val="50000"/>
                  </a:schemeClr>
                </a:solidFill>
              </a:rPr>
              <a:t>	– vyvaroval (se) potopě svého filmu v jakési fádní seriozitě</a:t>
            </a:r>
          </a:p>
          <a:p>
            <a:pPr marL="0" indent="0">
              <a:spcAft>
                <a:spcPts val="400"/>
              </a:spcAft>
              <a:buNone/>
            </a:pPr>
            <a:r>
              <a:rPr lang="cs-CZ" sz="1800" dirty="0">
                <a:solidFill>
                  <a:schemeClr val="bg1">
                    <a:lumMod val="50000"/>
                  </a:schemeClr>
                </a:solidFill>
              </a:rPr>
              <a:t>…</a:t>
            </a:r>
            <a:r>
              <a:rPr lang="en-US" sz="1800" dirty="0">
                <a:solidFill>
                  <a:schemeClr val="bg1">
                    <a:lumMod val="50000"/>
                  </a:schemeClr>
                </a:solidFill>
              </a:rPr>
              <a:t>attempt, the rather buried We Bury the Dead </a:t>
            </a:r>
            <a:endParaRPr lang="cs-CZ" sz="1800" dirty="0">
              <a:solidFill>
                <a:schemeClr val="bg1">
                  <a:lumMod val="50000"/>
                </a:schemeClr>
              </a:solidFill>
            </a:endParaRPr>
          </a:p>
          <a:p>
            <a:pPr marL="0" indent="0">
              <a:spcAft>
                <a:spcPts val="400"/>
              </a:spcAft>
              <a:buNone/>
            </a:pPr>
            <a:r>
              <a:rPr lang="cs-CZ" sz="1800" dirty="0">
                <a:solidFill>
                  <a:schemeClr val="bg1">
                    <a:lumMod val="50000"/>
                  </a:schemeClr>
                </a:solidFill>
              </a:rPr>
              <a:t>	</a:t>
            </a:r>
            <a:r>
              <a:rPr lang="en-US" sz="1800" dirty="0">
                <a:solidFill>
                  <a:schemeClr val="bg1">
                    <a:lumMod val="50000"/>
                  </a:schemeClr>
                </a:solidFill>
              </a:rPr>
              <a:t>– </a:t>
            </a:r>
            <a:r>
              <a:rPr lang="cs-CZ" sz="1800" dirty="0">
                <a:solidFill>
                  <a:schemeClr val="bg1">
                    <a:lumMod val="50000"/>
                  </a:schemeClr>
                </a:solidFill>
              </a:rPr>
              <a:t>spíše pohřbený pokus </a:t>
            </a:r>
            <a:r>
              <a:rPr lang="en-US" sz="1800" dirty="0">
                <a:solidFill>
                  <a:schemeClr val="bg1">
                    <a:lumMod val="50000"/>
                  </a:schemeClr>
                </a:solidFill>
              </a:rPr>
              <a:t>…/ </a:t>
            </a:r>
            <a:r>
              <a:rPr lang="cs-CZ" sz="1800" dirty="0">
                <a:solidFill>
                  <a:schemeClr val="bg1">
                    <a:lumMod val="50000"/>
                  </a:schemeClr>
                </a:solidFill>
              </a:rPr>
              <a:t>poněkud zahrabaný</a:t>
            </a:r>
            <a:r>
              <a:rPr lang="en-US" sz="1800" dirty="0">
                <a:solidFill>
                  <a:schemeClr val="bg1">
                    <a:lumMod val="50000"/>
                  </a:schemeClr>
                </a:solidFill>
              </a:rPr>
              <a:t>…</a:t>
            </a:r>
            <a:endParaRPr lang="cs-CZ" sz="1800" dirty="0">
              <a:solidFill>
                <a:schemeClr val="bg1">
                  <a:lumMod val="50000"/>
                </a:schemeClr>
              </a:solidFill>
            </a:endParaRPr>
          </a:p>
          <a:p>
            <a:pPr marL="0" indent="0">
              <a:spcAft>
                <a:spcPts val="400"/>
              </a:spcAft>
              <a:buNone/>
            </a:pPr>
            <a:endParaRPr lang="cs-CZ" sz="1800" dirty="0">
              <a:solidFill>
                <a:schemeClr val="bg1">
                  <a:lumMod val="50000"/>
                </a:schemeClr>
              </a:solidFill>
            </a:endParaRPr>
          </a:p>
          <a:p>
            <a:pPr marL="0" indent="0">
              <a:spcBef>
                <a:spcPts val="600"/>
              </a:spcBef>
              <a:spcAft>
                <a:spcPts val="400"/>
              </a:spcAft>
              <a:buNone/>
            </a:pPr>
            <a:r>
              <a:rPr lang="cs-CZ" dirty="0"/>
              <a:t>Nevhodné formulace, neuzuální kolokace: </a:t>
            </a:r>
          </a:p>
          <a:p>
            <a:pPr marL="0" indent="0">
              <a:spcAft>
                <a:spcPts val="400"/>
              </a:spcAft>
              <a:buNone/>
            </a:pPr>
            <a:r>
              <a:rPr lang="cs-CZ" sz="1800" dirty="0">
                <a:solidFill>
                  <a:schemeClr val="bg1">
                    <a:lumMod val="50000"/>
                  </a:schemeClr>
                </a:solidFill>
              </a:rPr>
              <a:t>… film není </a:t>
            </a:r>
            <a:r>
              <a:rPr lang="cs-CZ" sz="1800" u="sng" dirty="0">
                <a:solidFill>
                  <a:schemeClr val="bg1">
                    <a:lumMod val="50000"/>
                  </a:schemeClr>
                </a:solidFill>
              </a:rPr>
              <a:t>průkopový</a:t>
            </a:r>
          </a:p>
          <a:p>
            <a:pPr marL="0" indent="0">
              <a:spcAft>
                <a:spcPts val="400"/>
              </a:spcAft>
              <a:buNone/>
            </a:pPr>
            <a:endParaRPr lang="cs-CZ" dirty="0"/>
          </a:p>
        </p:txBody>
      </p:sp>
    </p:spTree>
    <p:extLst>
      <p:ext uri="{BB962C8B-B14F-4D97-AF65-F5344CB8AC3E}">
        <p14:creationId xmlns:p14="http://schemas.microsoft.com/office/powerpoint/2010/main" val="144839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se zakulacenými rohy 4">
            <a:extLst>
              <a:ext uri="{FF2B5EF4-FFF2-40B4-BE49-F238E27FC236}">
                <a16:creationId xmlns:a16="http://schemas.microsoft.com/office/drawing/2014/main" id="{3FB4D331-BF22-4AFF-BBE6-4C0560232AD8}"/>
              </a:ext>
            </a:extLst>
          </p:cNvPr>
          <p:cNvSpPr/>
          <p:nvPr/>
        </p:nvSpPr>
        <p:spPr>
          <a:xfrm>
            <a:off x="566549" y="3114908"/>
            <a:ext cx="7643415" cy="1204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BCDF1F01-735F-46FC-A4D3-0743263F82A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5578C0A-5D81-4A65-8443-87FFA248177C}"/>
              </a:ext>
            </a:extLst>
          </p:cNvPr>
          <p:cNvSpPr>
            <a:spLocks noGrp="1"/>
          </p:cNvSpPr>
          <p:nvPr>
            <p:ph idx="1"/>
          </p:nvPr>
        </p:nvSpPr>
        <p:spPr/>
        <p:txBody>
          <a:bodyPr/>
          <a:lstStyle/>
          <a:p>
            <a:pPr marL="0" indent="0">
              <a:buNone/>
            </a:pPr>
            <a:r>
              <a:rPr lang="cs-CZ" dirty="0"/>
              <a:t>Styl s ohledem na žánr (podmiňovací způsob)</a:t>
            </a:r>
          </a:p>
          <a:p>
            <a:pPr marL="0" indent="0">
              <a:buNone/>
            </a:pPr>
            <a:endParaRPr lang="cs-CZ" dirty="0"/>
          </a:p>
          <a:p>
            <a:pPr marL="0" indent="0">
              <a:buNone/>
            </a:pPr>
            <a:r>
              <a:rPr lang="en-US" sz="2000" dirty="0">
                <a:solidFill>
                  <a:schemeClr val="bg1"/>
                </a:solidFill>
              </a:rPr>
              <a:t>Australian director Zak Hilditch’s attempt, the rather buried We Bury the Dead, is therefore not quite as striking as it might have seemed a decade and change ago.</a:t>
            </a:r>
            <a:endParaRPr lang="cs-CZ" dirty="0">
              <a:solidFill>
                <a:schemeClr val="bg1"/>
              </a:solidFill>
            </a:endParaRPr>
          </a:p>
          <a:p>
            <a:pPr marL="0" indent="0">
              <a:buNone/>
            </a:pPr>
            <a:endParaRPr lang="cs-CZ" sz="1800" dirty="0">
              <a:solidFill>
                <a:schemeClr val="bg1">
                  <a:lumMod val="50000"/>
                </a:schemeClr>
              </a:solidFill>
            </a:endParaRPr>
          </a:p>
          <a:p>
            <a:pPr marL="0" indent="0">
              <a:buNone/>
            </a:pPr>
            <a:r>
              <a:rPr lang="en-US" sz="1800" dirty="0" err="1">
                <a:solidFill>
                  <a:schemeClr val="bg1">
                    <a:lumMod val="50000"/>
                  </a:schemeClr>
                </a:solidFill>
              </a:rPr>
              <a:t>Možná</a:t>
            </a:r>
            <a:r>
              <a:rPr lang="en-US" sz="1800" dirty="0">
                <a:solidFill>
                  <a:schemeClr val="bg1">
                    <a:lumMod val="50000"/>
                  </a:schemeClr>
                </a:solidFill>
              </a:rPr>
              <a:t> proto </a:t>
            </a:r>
            <a:r>
              <a:rPr lang="en-US" sz="1800" u="sng" dirty="0">
                <a:solidFill>
                  <a:schemeClr val="bg1">
                    <a:lumMod val="50000"/>
                  </a:schemeClr>
                </a:solidFill>
              </a:rPr>
              <a:t>by</a:t>
            </a:r>
            <a:r>
              <a:rPr lang="en-US" sz="1800" dirty="0">
                <a:solidFill>
                  <a:schemeClr val="bg1">
                    <a:lumMod val="50000"/>
                  </a:schemeClr>
                </a:solidFill>
              </a:rPr>
              <a:t> </a:t>
            </a:r>
            <a:r>
              <a:rPr lang="en-US" sz="1800" dirty="0" err="1">
                <a:solidFill>
                  <a:schemeClr val="bg1">
                    <a:lumMod val="50000"/>
                  </a:schemeClr>
                </a:solidFill>
              </a:rPr>
              <a:t>dílo</a:t>
            </a:r>
            <a:r>
              <a:rPr lang="en-US" sz="1800" dirty="0">
                <a:solidFill>
                  <a:schemeClr val="bg1">
                    <a:lumMod val="50000"/>
                  </a:schemeClr>
                </a:solidFill>
              </a:rPr>
              <a:t> </a:t>
            </a:r>
            <a:r>
              <a:rPr lang="en-US" sz="1800" dirty="0" err="1">
                <a:solidFill>
                  <a:schemeClr val="bg1">
                    <a:lumMod val="50000"/>
                  </a:schemeClr>
                </a:solidFill>
              </a:rPr>
              <a:t>Pohřbíváme</a:t>
            </a:r>
            <a:r>
              <a:rPr lang="en-US" sz="1800" dirty="0">
                <a:solidFill>
                  <a:schemeClr val="bg1">
                    <a:lumMod val="50000"/>
                  </a:schemeClr>
                </a:solidFill>
              </a:rPr>
              <a:t> </a:t>
            </a:r>
            <a:r>
              <a:rPr lang="en-US" sz="1800" dirty="0" err="1">
                <a:solidFill>
                  <a:schemeClr val="bg1">
                    <a:lumMod val="50000"/>
                  </a:schemeClr>
                </a:solidFill>
              </a:rPr>
              <a:t>mrtvé</a:t>
            </a:r>
            <a:r>
              <a:rPr lang="cs-CZ" sz="1800" dirty="0">
                <a:solidFill>
                  <a:schemeClr val="bg1">
                    <a:lumMod val="50000"/>
                  </a:schemeClr>
                </a:solidFill>
              </a:rPr>
              <a:t> z pera australského režiséra </a:t>
            </a:r>
            <a:r>
              <a:rPr lang="cs-CZ" sz="1800" dirty="0" err="1">
                <a:solidFill>
                  <a:schemeClr val="bg1">
                    <a:lumMod val="50000"/>
                  </a:schemeClr>
                </a:solidFill>
              </a:rPr>
              <a:t>Zaka</a:t>
            </a:r>
            <a:r>
              <a:rPr lang="cs-CZ" sz="1800" dirty="0">
                <a:solidFill>
                  <a:schemeClr val="bg1">
                    <a:lumMod val="50000"/>
                  </a:schemeClr>
                </a:solidFill>
              </a:rPr>
              <a:t> </a:t>
            </a:r>
            <a:r>
              <a:rPr lang="cs-CZ" sz="1800" dirty="0" err="1">
                <a:solidFill>
                  <a:schemeClr val="bg1">
                    <a:lumMod val="50000"/>
                  </a:schemeClr>
                </a:solidFill>
              </a:rPr>
              <a:t>Hilditche</a:t>
            </a:r>
            <a:r>
              <a:rPr lang="cs-CZ" sz="1800" dirty="0">
                <a:solidFill>
                  <a:schemeClr val="bg1">
                    <a:lumMod val="50000"/>
                  </a:schemeClr>
                </a:solidFill>
              </a:rPr>
              <a:t> </a:t>
            </a:r>
            <a:r>
              <a:rPr lang="cs-CZ" sz="1800" u="sng" dirty="0">
                <a:solidFill>
                  <a:schemeClr val="bg1">
                    <a:lumMod val="50000"/>
                  </a:schemeClr>
                </a:solidFill>
              </a:rPr>
              <a:t>bylo oslovilo </a:t>
            </a:r>
            <a:r>
              <a:rPr lang="cs-CZ" sz="1800" dirty="0">
                <a:solidFill>
                  <a:schemeClr val="bg1">
                    <a:lumMod val="50000"/>
                  </a:schemeClr>
                </a:solidFill>
              </a:rPr>
              <a:t>výrazně větší publikum, </a:t>
            </a:r>
            <a:r>
              <a:rPr lang="cs-CZ" sz="1800" u="sng" dirty="0">
                <a:solidFill>
                  <a:schemeClr val="bg1">
                    <a:lumMod val="50000"/>
                  </a:schemeClr>
                </a:solidFill>
              </a:rPr>
              <a:t>bylo-li by vydáno </a:t>
            </a:r>
            <a:r>
              <a:rPr lang="cs-CZ" sz="1800" dirty="0">
                <a:solidFill>
                  <a:schemeClr val="bg1">
                    <a:lumMod val="50000"/>
                  </a:schemeClr>
                </a:solidFill>
              </a:rPr>
              <a:t>před deseti či patnácti lety. </a:t>
            </a:r>
            <a:r>
              <a:rPr lang="en-US" sz="1800" dirty="0">
                <a:solidFill>
                  <a:schemeClr val="bg1">
                    <a:lumMod val="50000"/>
                  </a:schemeClr>
                </a:solidFill>
              </a:rPr>
              <a:t> </a:t>
            </a:r>
            <a:endParaRPr lang="cs-CZ" sz="1800" dirty="0">
              <a:solidFill>
                <a:schemeClr val="bg1">
                  <a:lumMod val="50000"/>
                </a:schemeClr>
              </a:solidFill>
            </a:endParaRPr>
          </a:p>
          <a:p>
            <a:pPr marL="0" indent="0">
              <a:buNone/>
            </a:pPr>
            <a:endParaRPr lang="cs-CZ" dirty="0"/>
          </a:p>
        </p:txBody>
      </p:sp>
      <p:sp>
        <p:nvSpPr>
          <p:cNvPr id="4" name="Zástupný symbol pro zápatí 3">
            <a:extLst>
              <a:ext uri="{FF2B5EF4-FFF2-40B4-BE49-F238E27FC236}">
                <a16:creationId xmlns:a16="http://schemas.microsoft.com/office/drawing/2014/main" id="{739DC55F-FF23-4764-B610-626BBF48FCBB}"/>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76846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Významové posuny</a:t>
            </a:r>
            <a:br>
              <a:rPr lang="cs-CZ" dirty="0"/>
            </a:br>
            <a:endParaRPr lang="cs-CZ" dirty="0"/>
          </a:p>
        </p:txBody>
      </p:sp>
      <p:sp>
        <p:nvSpPr>
          <p:cNvPr id="3" name="Zástupný symbol pro obsah 2"/>
          <p:cNvSpPr>
            <a:spLocks noGrp="1"/>
          </p:cNvSpPr>
          <p:nvPr>
            <p:ph idx="1"/>
          </p:nvPr>
        </p:nvSpPr>
        <p:spPr/>
        <p:txBody>
          <a:bodyPr>
            <a:normAutofit/>
          </a:bodyPr>
          <a:lstStyle/>
          <a:p>
            <a:pPr>
              <a:spcBef>
                <a:spcPts val="600"/>
              </a:spcBef>
              <a:spcAft>
                <a:spcPts val="400"/>
              </a:spcAft>
            </a:pPr>
            <a:r>
              <a:rPr lang="cs-CZ" sz="1800" dirty="0">
                <a:solidFill>
                  <a:schemeClr val="bg1">
                    <a:lumMod val="50000"/>
                  </a:schemeClr>
                </a:solidFill>
              </a:rPr>
              <a:t>… </a:t>
            </a:r>
            <a:r>
              <a:rPr lang="cs-CZ" sz="1800" dirty="0" err="1">
                <a:solidFill>
                  <a:schemeClr val="bg1">
                    <a:lumMod val="50000"/>
                  </a:schemeClr>
                </a:solidFill>
              </a:rPr>
              <a:t>gives</a:t>
            </a:r>
            <a:r>
              <a:rPr lang="cs-CZ" sz="1800" dirty="0">
                <a:solidFill>
                  <a:schemeClr val="bg1">
                    <a:lumMod val="50000"/>
                  </a:schemeClr>
                </a:solidFill>
              </a:rPr>
              <a:t> </a:t>
            </a:r>
            <a:r>
              <a:rPr lang="cs-CZ" sz="1800" dirty="0" err="1">
                <a:solidFill>
                  <a:schemeClr val="bg1">
                    <a:lumMod val="50000"/>
                  </a:schemeClr>
                </a:solidFill>
              </a:rPr>
              <a:t>an</a:t>
            </a:r>
            <a:r>
              <a:rPr lang="cs-CZ" sz="1800" dirty="0">
                <a:solidFill>
                  <a:schemeClr val="bg1">
                    <a:lumMod val="50000"/>
                  </a:schemeClr>
                </a:solidFill>
              </a:rPr>
              <a:t> </a:t>
            </a:r>
            <a:r>
              <a:rPr lang="cs-CZ" sz="1800" dirty="0" err="1">
                <a:solidFill>
                  <a:schemeClr val="bg1">
                    <a:lumMod val="50000"/>
                  </a:schemeClr>
                </a:solidFill>
              </a:rPr>
              <a:t>impressively</a:t>
            </a:r>
            <a:r>
              <a:rPr lang="cs-CZ" sz="1800" dirty="0">
                <a:solidFill>
                  <a:schemeClr val="bg1">
                    <a:lumMod val="50000"/>
                  </a:schemeClr>
                </a:solidFill>
              </a:rPr>
              <a:t> </a:t>
            </a:r>
            <a:r>
              <a:rPr lang="cs-CZ" sz="1800" dirty="0" err="1">
                <a:solidFill>
                  <a:schemeClr val="bg1">
                    <a:lumMod val="50000"/>
                  </a:schemeClr>
                </a:solidFill>
              </a:rPr>
              <a:t>modest</a:t>
            </a:r>
            <a:r>
              <a:rPr lang="cs-CZ" sz="1800" dirty="0">
                <a:solidFill>
                  <a:schemeClr val="bg1">
                    <a:lumMod val="50000"/>
                  </a:schemeClr>
                </a:solidFill>
              </a:rPr>
              <a:t> performance - podává </a:t>
            </a:r>
            <a:r>
              <a:rPr lang="cs-CZ" sz="1800" u="sng" dirty="0">
                <a:solidFill>
                  <a:schemeClr val="bg1">
                    <a:lumMod val="50000"/>
                  </a:schemeClr>
                </a:solidFill>
              </a:rPr>
              <a:t>neskutečně slabý výkon</a:t>
            </a:r>
          </a:p>
          <a:p>
            <a:pPr>
              <a:spcBef>
                <a:spcPts val="600"/>
              </a:spcBef>
              <a:spcAft>
                <a:spcPts val="400"/>
              </a:spcAft>
            </a:pPr>
            <a:r>
              <a:rPr lang="cs-CZ" sz="1800" dirty="0">
                <a:solidFill>
                  <a:schemeClr val="bg1">
                    <a:lumMod val="50000"/>
                  </a:schemeClr>
                </a:solidFill>
              </a:rPr>
              <a:t>… </a:t>
            </a:r>
            <a:r>
              <a:rPr lang="cs-CZ" sz="1800" dirty="0" err="1">
                <a:solidFill>
                  <a:schemeClr val="bg1">
                    <a:lumMod val="50000"/>
                  </a:schemeClr>
                </a:solidFill>
              </a:rPr>
              <a:t>might</a:t>
            </a:r>
            <a:r>
              <a:rPr lang="cs-CZ" sz="1800" dirty="0">
                <a:solidFill>
                  <a:schemeClr val="bg1">
                    <a:lumMod val="50000"/>
                  </a:schemeClr>
                </a:solidFill>
              </a:rPr>
              <a:t> </a:t>
            </a:r>
            <a:r>
              <a:rPr lang="cs-CZ" sz="1800" dirty="0" err="1">
                <a:solidFill>
                  <a:schemeClr val="bg1">
                    <a:lumMod val="50000"/>
                  </a:schemeClr>
                </a:solidFill>
              </a:rPr>
              <a:t>have</a:t>
            </a:r>
            <a:r>
              <a:rPr lang="cs-CZ" sz="1800" dirty="0">
                <a:solidFill>
                  <a:schemeClr val="bg1">
                    <a:lumMod val="50000"/>
                  </a:schemeClr>
                </a:solidFill>
              </a:rPr>
              <a:t> </a:t>
            </a:r>
            <a:r>
              <a:rPr lang="cs-CZ" sz="1800" dirty="0" err="1">
                <a:solidFill>
                  <a:schemeClr val="bg1">
                    <a:lumMod val="50000"/>
                  </a:schemeClr>
                </a:solidFill>
              </a:rPr>
              <a:t>seemed</a:t>
            </a:r>
            <a:r>
              <a:rPr lang="cs-CZ" sz="1800" dirty="0">
                <a:solidFill>
                  <a:schemeClr val="bg1">
                    <a:lumMod val="50000"/>
                  </a:schemeClr>
                </a:solidFill>
              </a:rPr>
              <a:t> a </a:t>
            </a:r>
            <a:r>
              <a:rPr lang="cs-CZ" sz="1800" dirty="0" err="1">
                <a:solidFill>
                  <a:schemeClr val="bg1">
                    <a:lumMod val="50000"/>
                  </a:schemeClr>
                </a:solidFill>
              </a:rPr>
              <a:t>decade</a:t>
            </a:r>
            <a:r>
              <a:rPr lang="cs-CZ" sz="1800" dirty="0">
                <a:solidFill>
                  <a:schemeClr val="bg1">
                    <a:lumMod val="50000"/>
                  </a:schemeClr>
                </a:solidFill>
              </a:rPr>
              <a:t> and </a:t>
            </a:r>
            <a:r>
              <a:rPr lang="cs-CZ" sz="1800" dirty="0" err="1">
                <a:solidFill>
                  <a:schemeClr val="bg1">
                    <a:lumMod val="50000"/>
                  </a:schemeClr>
                </a:solidFill>
              </a:rPr>
              <a:t>change</a:t>
            </a:r>
            <a:r>
              <a:rPr lang="cs-CZ" sz="1800" dirty="0">
                <a:solidFill>
                  <a:schemeClr val="bg1">
                    <a:lumMod val="50000"/>
                  </a:schemeClr>
                </a:solidFill>
              </a:rPr>
              <a:t> ago - jak by se mohlo zdát </a:t>
            </a:r>
            <a:r>
              <a:rPr lang="cs-CZ" sz="1800" u="sng" dirty="0">
                <a:solidFill>
                  <a:schemeClr val="bg1">
                    <a:lumMod val="50000"/>
                  </a:schemeClr>
                </a:solidFill>
              </a:rPr>
              <a:t>o pár desítek let dříve</a:t>
            </a:r>
          </a:p>
          <a:p>
            <a:pPr>
              <a:spcAft>
                <a:spcPts val="400"/>
              </a:spcAft>
            </a:pPr>
            <a:r>
              <a:rPr lang="cs-CZ" sz="1800" dirty="0">
                <a:solidFill>
                  <a:schemeClr val="bg1">
                    <a:lumMod val="50000"/>
                  </a:schemeClr>
                </a:solidFill>
              </a:rPr>
              <a:t>… last </a:t>
            </a:r>
            <a:r>
              <a:rPr lang="cs-CZ" sz="1800" dirty="0" err="1">
                <a:solidFill>
                  <a:schemeClr val="bg1">
                    <a:lumMod val="50000"/>
                  </a:schemeClr>
                </a:solidFill>
              </a:rPr>
              <a:t>month’s</a:t>
            </a:r>
            <a:r>
              <a:rPr lang="cs-CZ" sz="1800" dirty="0">
                <a:solidFill>
                  <a:schemeClr val="bg1">
                    <a:lumMod val="50000"/>
                  </a:schemeClr>
                </a:solidFill>
              </a:rPr>
              <a:t> meta-</a:t>
            </a:r>
            <a:r>
              <a:rPr lang="cs-CZ" sz="1800" dirty="0" err="1">
                <a:solidFill>
                  <a:schemeClr val="bg1">
                    <a:lumMod val="50000"/>
                  </a:schemeClr>
                </a:solidFill>
              </a:rPr>
              <a:t>comedy</a:t>
            </a:r>
            <a:r>
              <a:rPr lang="cs-CZ" sz="1800" dirty="0">
                <a:solidFill>
                  <a:schemeClr val="bg1">
                    <a:lumMod val="50000"/>
                  </a:schemeClr>
                </a:solidFill>
              </a:rPr>
              <a:t> </a:t>
            </a:r>
            <a:r>
              <a:rPr lang="cs-CZ" sz="1800" dirty="0" err="1">
                <a:solidFill>
                  <a:schemeClr val="bg1">
                    <a:lumMod val="50000"/>
                  </a:schemeClr>
                </a:solidFill>
              </a:rPr>
              <a:t>Anaconda</a:t>
            </a:r>
            <a:r>
              <a:rPr lang="cs-CZ" sz="1800" dirty="0">
                <a:solidFill>
                  <a:schemeClr val="bg1">
                    <a:lumMod val="50000"/>
                  </a:schemeClr>
                </a:solidFill>
              </a:rPr>
              <a:t> - film Anakonda, který </a:t>
            </a:r>
            <a:r>
              <a:rPr lang="cs-CZ" sz="1800" u="sng" dirty="0">
                <a:solidFill>
                  <a:schemeClr val="bg1">
                    <a:lumMod val="50000"/>
                  </a:schemeClr>
                </a:solidFill>
              </a:rPr>
              <a:t>vyšel pár měsíců zpátky</a:t>
            </a:r>
          </a:p>
          <a:p>
            <a:r>
              <a:rPr lang="cs-CZ" sz="1800" dirty="0">
                <a:solidFill>
                  <a:schemeClr val="bg1">
                    <a:lumMod val="50000"/>
                  </a:schemeClr>
                </a:solidFill>
              </a:rPr>
              <a:t>… </a:t>
            </a:r>
            <a:r>
              <a:rPr lang="cs-CZ" sz="1800" dirty="0" err="1">
                <a:solidFill>
                  <a:schemeClr val="bg1">
                    <a:lumMod val="50000"/>
                  </a:schemeClr>
                </a:solidFill>
              </a:rPr>
              <a:t>die</a:t>
            </a:r>
            <a:r>
              <a:rPr lang="cs-CZ" sz="1800" dirty="0">
                <a:solidFill>
                  <a:schemeClr val="bg1">
                    <a:lumMod val="50000"/>
                  </a:schemeClr>
                </a:solidFill>
              </a:rPr>
              <a:t>, </a:t>
            </a:r>
            <a:r>
              <a:rPr lang="cs-CZ" sz="1800" dirty="0" err="1">
                <a:solidFill>
                  <a:schemeClr val="bg1">
                    <a:lumMod val="50000"/>
                  </a:schemeClr>
                </a:solidFill>
              </a:rPr>
              <a:t>wake</a:t>
            </a:r>
            <a:r>
              <a:rPr lang="cs-CZ" sz="1800" dirty="0">
                <a:solidFill>
                  <a:schemeClr val="bg1">
                    <a:lumMod val="50000"/>
                  </a:schemeClr>
                </a:solidFill>
              </a:rPr>
              <a:t> up, </a:t>
            </a:r>
            <a:r>
              <a:rPr lang="cs-CZ" sz="1800" dirty="0" err="1">
                <a:solidFill>
                  <a:schemeClr val="bg1">
                    <a:lumMod val="50000"/>
                  </a:schemeClr>
                </a:solidFill>
              </a:rPr>
              <a:t>lumber</a:t>
            </a:r>
            <a:r>
              <a:rPr lang="cs-CZ" sz="1800" dirty="0">
                <a:solidFill>
                  <a:schemeClr val="bg1">
                    <a:lumMod val="50000"/>
                  </a:schemeClr>
                </a:solidFill>
              </a:rPr>
              <a:t>, bite and </a:t>
            </a:r>
            <a:r>
              <a:rPr lang="cs-CZ" sz="1800" dirty="0" err="1">
                <a:solidFill>
                  <a:schemeClr val="bg1">
                    <a:lumMod val="50000"/>
                  </a:schemeClr>
                </a:solidFill>
              </a:rPr>
              <a:t>repeat</a:t>
            </a:r>
            <a:r>
              <a:rPr lang="cs-CZ" sz="1800" dirty="0">
                <a:solidFill>
                  <a:schemeClr val="bg1">
                    <a:lumMod val="50000"/>
                  </a:schemeClr>
                </a:solidFill>
              </a:rPr>
              <a:t> - smrt, zmrtvýchvstání, </a:t>
            </a:r>
            <a:r>
              <a:rPr lang="cs-CZ" sz="1800" u="sng" dirty="0">
                <a:solidFill>
                  <a:schemeClr val="bg1">
                    <a:lumMod val="50000"/>
                  </a:schemeClr>
                </a:solidFill>
              </a:rPr>
              <a:t>následné zatčení </a:t>
            </a:r>
            <a:r>
              <a:rPr lang="cs-CZ" sz="1800" dirty="0">
                <a:solidFill>
                  <a:schemeClr val="bg1">
                    <a:lumMod val="50000"/>
                  </a:schemeClr>
                </a:solidFill>
              </a:rPr>
              <a:t>a pokousání </a:t>
            </a:r>
          </a:p>
        </p:txBody>
      </p:sp>
    </p:spTree>
    <p:extLst>
      <p:ext uri="{BB962C8B-B14F-4D97-AF65-F5344CB8AC3E}">
        <p14:creationId xmlns:p14="http://schemas.microsoft.com/office/powerpoint/2010/main" val="261905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819359-8589-4D3A-A8C2-66A231911871}"/>
              </a:ext>
            </a:extLst>
          </p:cNvPr>
          <p:cNvSpPr>
            <a:spLocks noGrp="1"/>
          </p:cNvSpPr>
          <p:nvPr>
            <p:ph type="title"/>
          </p:nvPr>
        </p:nvSpPr>
        <p:spPr/>
        <p:txBody>
          <a:bodyPr/>
          <a:lstStyle/>
          <a:p>
            <a:r>
              <a:rPr lang="cs-CZ" dirty="0"/>
              <a:t>Nepochopení VT, zásadní významové posuny</a:t>
            </a:r>
            <a:br>
              <a:rPr lang="cs-CZ" dirty="0"/>
            </a:br>
            <a:endParaRPr lang="cs-CZ" dirty="0"/>
          </a:p>
        </p:txBody>
      </p:sp>
      <p:sp>
        <p:nvSpPr>
          <p:cNvPr id="3" name="Zástupný obsah 2">
            <a:extLst>
              <a:ext uri="{FF2B5EF4-FFF2-40B4-BE49-F238E27FC236}">
                <a16:creationId xmlns:a16="http://schemas.microsoft.com/office/drawing/2014/main" id="{5343688C-62D4-4310-8059-6BCA58078F2F}"/>
              </a:ext>
            </a:extLst>
          </p:cNvPr>
          <p:cNvSpPr>
            <a:spLocks noGrp="1"/>
          </p:cNvSpPr>
          <p:nvPr>
            <p:ph idx="1"/>
          </p:nvPr>
        </p:nvSpPr>
        <p:spPr/>
        <p:txBody>
          <a:bodyPr/>
          <a:lstStyle/>
          <a:p>
            <a:pPr marL="0" indent="0">
              <a:buNone/>
            </a:pPr>
            <a:endParaRPr lang="cs-CZ" dirty="0"/>
          </a:p>
          <a:p>
            <a:pPr>
              <a:spcAft>
                <a:spcPts val="400"/>
              </a:spcAft>
            </a:pPr>
            <a:r>
              <a:rPr lang="cs-CZ" sz="1800" dirty="0">
                <a:solidFill>
                  <a:schemeClr val="bg1">
                    <a:lumMod val="50000"/>
                  </a:schemeClr>
                </a:solidFill>
              </a:rPr>
              <a:t>Star </a:t>
            </a:r>
            <a:r>
              <a:rPr lang="cs-CZ" sz="1800" dirty="0" err="1">
                <a:solidFill>
                  <a:schemeClr val="bg1">
                    <a:lumMod val="50000"/>
                  </a:schemeClr>
                </a:solidFill>
              </a:rPr>
              <a:t>Wars</a:t>
            </a:r>
            <a:r>
              <a:rPr lang="cs-CZ" sz="1800" dirty="0">
                <a:solidFill>
                  <a:schemeClr val="bg1">
                    <a:lumMod val="50000"/>
                  </a:schemeClr>
                </a:solidFill>
              </a:rPr>
              <a:t> je unikátní v tom, že v příběhu o přežití herci podávají tak neokázalé výkony, které svět nikdy předtím nespatřil. (</a:t>
            </a:r>
            <a:r>
              <a:rPr lang="cs-CZ" sz="1800" i="1" dirty="0">
                <a:solidFill>
                  <a:schemeClr val="bg1">
                    <a:lumMod val="50000"/>
                  </a:schemeClr>
                </a:solidFill>
              </a:rPr>
              <a:t>viz </a:t>
            </a:r>
            <a:r>
              <a:rPr lang="cs-CZ" sz="1800" i="1" dirty="0" err="1">
                <a:solidFill>
                  <a:schemeClr val="bg1">
                    <a:lumMod val="50000"/>
                  </a:schemeClr>
                </a:solidFill>
              </a:rPr>
              <a:t>perex</a:t>
            </a:r>
            <a:r>
              <a:rPr lang="cs-CZ" sz="1800" dirty="0">
                <a:solidFill>
                  <a:schemeClr val="bg1">
                    <a:lumMod val="50000"/>
                  </a:schemeClr>
                </a:solidFill>
              </a:rPr>
              <a:t>)</a:t>
            </a:r>
          </a:p>
          <a:p>
            <a:pPr>
              <a:spcAft>
                <a:spcPts val="400"/>
              </a:spcAft>
            </a:pPr>
            <a:r>
              <a:rPr lang="cs-CZ" sz="1800" dirty="0">
                <a:solidFill>
                  <a:schemeClr val="bg1">
                    <a:lumMod val="50000"/>
                  </a:schemeClr>
                </a:solidFill>
              </a:rPr>
              <a:t>Stejně tak se filmaři nikdy nepokusí přidat svůj vlastní zvrat,… (</a:t>
            </a:r>
            <a:r>
              <a:rPr lang="cs-CZ" sz="1800" i="1" dirty="0" err="1">
                <a:solidFill>
                  <a:schemeClr val="bg1">
                    <a:lumMod val="50000"/>
                  </a:schemeClr>
                </a:solidFill>
              </a:rPr>
              <a:t>never</a:t>
            </a:r>
            <a:r>
              <a:rPr lang="cs-CZ" sz="1800" i="1" dirty="0">
                <a:solidFill>
                  <a:schemeClr val="bg1">
                    <a:lumMod val="50000"/>
                  </a:schemeClr>
                </a:solidFill>
              </a:rPr>
              <a:t> – </a:t>
            </a:r>
            <a:r>
              <a:rPr lang="cs-CZ" sz="1800" i="1" dirty="0" err="1">
                <a:solidFill>
                  <a:schemeClr val="bg1">
                    <a:lumMod val="50000"/>
                  </a:schemeClr>
                </a:solidFill>
              </a:rPr>
              <a:t>neither</a:t>
            </a:r>
            <a:r>
              <a:rPr lang="cs-CZ" sz="1800" dirty="0">
                <a:solidFill>
                  <a:schemeClr val="bg1">
                    <a:lumMod val="50000"/>
                  </a:schemeClr>
                </a:solidFill>
              </a:rPr>
              <a:t>)</a:t>
            </a:r>
          </a:p>
          <a:p>
            <a:pPr>
              <a:spcAft>
                <a:spcPts val="400"/>
              </a:spcAft>
            </a:pPr>
            <a:r>
              <a:rPr lang="cs-CZ" sz="1800" dirty="0">
                <a:solidFill>
                  <a:schemeClr val="bg1">
                    <a:lumMod val="50000"/>
                  </a:schemeClr>
                </a:solidFill>
              </a:rPr>
              <a:t>Kdysi byl tento film hitem, jenže dnes už vůbec není tak pozoruhodný jako se zdál lidem kdysi před deseti a více lety. (</a:t>
            </a:r>
            <a:r>
              <a:rPr lang="cs-CZ" sz="1800" i="1" dirty="0">
                <a:solidFill>
                  <a:schemeClr val="bg1">
                    <a:lumMod val="50000"/>
                  </a:schemeClr>
                </a:solidFill>
              </a:rPr>
              <a:t>o filmu </a:t>
            </a:r>
            <a:r>
              <a:rPr lang="cs-CZ" sz="1800" i="1" dirty="0" err="1">
                <a:solidFill>
                  <a:schemeClr val="bg1">
                    <a:lumMod val="50000"/>
                  </a:schemeClr>
                </a:solidFill>
              </a:rPr>
              <a:t>We</a:t>
            </a:r>
            <a:r>
              <a:rPr lang="cs-CZ" sz="1800" i="1" dirty="0">
                <a:solidFill>
                  <a:schemeClr val="bg1">
                    <a:lumMod val="50000"/>
                  </a:schemeClr>
                </a:solidFill>
              </a:rPr>
              <a:t> </a:t>
            </a:r>
            <a:r>
              <a:rPr lang="cs-CZ" sz="1800" i="1" dirty="0" err="1">
                <a:solidFill>
                  <a:schemeClr val="bg1">
                    <a:lumMod val="50000"/>
                  </a:schemeClr>
                </a:solidFill>
              </a:rPr>
              <a:t>Bury</a:t>
            </a:r>
            <a:r>
              <a:rPr lang="cs-CZ" sz="1800" i="1" dirty="0">
                <a:solidFill>
                  <a:schemeClr val="bg1">
                    <a:lumMod val="50000"/>
                  </a:schemeClr>
                </a:solidFill>
              </a:rPr>
              <a:t> </a:t>
            </a:r>
            <a:r>
              <a:rPr lang="cs-CZ" sz="1800" i="1" dirty="0" err="1">
                <a:solidFill>
                  <a:schemeClr val="bg1">
                    <a:lumMod val="50000"/>
                  </a:schemeClr>
                </a:solidFill>
              </a:rPr>
              <a:t>the</a:t>
            </a:r>
            <a:r>
              <a:rPr lang="cs-CZ" sz="1800" i="1" dirty="0">
                <a:solidFill>
                  <a:schemeClr val="bg1">
                    <a:lumMod val="50000"/>
                  </a:schemeClr>
                </a:solidFill>
              </a:rPr>
              <a:t> </a:t>
            </a:r>
            <a:r>
              <a:rPr lang="cs-CZ" sz="1800" i="1" dirty="0" err="1">
                <a:solidFill>
                  <a:schemeClr val="bg1">
                    <a:lumMod val="50000"/>
                  </a:schemeClr>
                </a:solidFill>
              </a:rPr>
              <a:t>Dead</a:t>
            </a:r>
            <a:r>
              <a:rPr lang="cs-CZ" sz="1800" i="1" dirty="0">
                <a:solidFill>
                  <a:schemeClr val="bg1">
                    <a:lumMod val="50000"/>
                  </a:schemeClr>
                </a:solidFill>
              </a:rPr>
              <a:t>)</a:t>
            </a:r>
          </a:p>
          <a:p>
            <a:pPr>
              <a:spcAft>
                <a:spcPts val="400"/>
              </a:spcAft>
            </a:pPr>
            <a:r>
              <a:rPr lang="cs-CZ" sz="1800" dirty="0">
                <a:solidFill>
                  <a:schemeClr val="bg1">
                    <a:lumMod val="50000"/>
                  </a:schemeClr>
                </a:solidFill>
              </a:rPr>
              <a:t>… v dnešní době musí mít i obrovský had vícegenerační trauma, aby film dával smysl … (</a:t>
            </a:r>
            <a:r>
              <a:rPr lang="cs-CZ" sz="1800" i="1" dirty="0">
                <a:solidFill>
                  <a:schemeClr val="bg1">
                    <a:lumMod val="50000"/>
                  </a:schemeClr>
                </a:solidFill>
              </a:rPr>
              <a:t>o filmu Anakonda</a:t>
            </a:r>
            <a:r>
              <a:rPr lang="cs-CZ" sz="1800" dirty="0">
                <a:solidFill>
                  <a:schemeClr val="bg1">
                    <a:lumMod val="50000"/>
                  </a:schemeClr>
                </a:solidFill>
              </a:rPr>
              <a:t>)</a:t>
            </a:r>
          </a:p>
          <a:p>
            <a:pPr marL="0" indent="0">
              <a:buNone/>
            </a:pPr>
            <a:endParaRPr lang="cs-CZ" dirty="0"/>
          </a:p>
        </p:txBody>
      </p:sp>
      <p:sp>
        <p:nvSpPr>
          <p:cNvPr id="4" name="Zástupný symbol pro zápatí 3">
            <a:extLst>
              <a:ext uri="{FF2B5EF4-FFF2-40B4-BE49-F238E27FC236}">
                <a16:creationId xmlns:a16="http://schemas.microsoft.com/office/drawing/2014/main" id="{55B1E5CA-C095-4BB0-A657-E741E8423F9E}"/>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10819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se zakulacenými rohy 4">
            <a:extLst>
              <a:ext uri="{FF2B5EF4-FFF2-40B4-BE49-F238E27FC236}">
                <a16:creationId xmlns:a16="http://schemas.microsoft.com/office/drawing/2014/main" id="{53182E4B-2A59-43EE-85FA-DBBED2EE6F2B}"/>
              </a:ext>
            </a:extLst>
          </p:cNvPr>
          <p:cNvSpPr/>
          <p:nvPr/>
        </p:nvSpPr>
        <p:spPr>
          <a:xfrm>
            <a:off x="475785" y="2178204"/>
            <a:ext cx="7672039" cy="1583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D199043D-EF10-41B3-82E6-5125FF58D81A}"/>
              </a:ext>
            </a:extLst>
          </p:cNvPr>
          <p:cNvSpPr>
            <a:spLocks noGrp="1"/>
          </p:cNvSpPr>
          <p:nvPr>
            <p:ph type="title"/>
          </p:nvPr>
        </p:nvSpPr>
        <p:spPr/>
        <p:txBody>
          <a:bodyPr/>
          <a:lstStyle/>
          <a:p>
            <a:r>
              <a:rPr lang="cs-CZ" dirty="0"/>
              <a:t>Výstavba</a:t>
            </a:r>
          </a:p>
        </p:txBody>
      </p:sp>
      <p:sp>
        <p:nvSpPr>
          <p:cNvPr id="3" name="Zástupný obsah 2">
            <a:extLst>
              <a:ext uri="{FF2B5EF4-FFF2-40B4-BE49-F238E27FC236}">
                <a16:creationId xmlns:a16="http://schemas.microsoft.com/office/drawing/2014/main" id="{AEBD4C6F-A7BE-4163-B721-43666D473EE8}"/>
              </a:ext>
            </a:extLst>
          </p:cNvPr>
          <p:cNvSpPr>
            <a:spLocks noGrp="1"/>
          </p:cNvSpPr>
          <p:nvPr>
            <p:ph idx="1"/>
          </p:nvPr>
        </p:nvSpPr>
        <p:spPr/>
        <p:txBody>
          <a:bodyPr/>
          <a:lstStyle/>
          <a:p>
            <a:pPr marL="0" indent="0">
              <a:spcAft>
                <a:spcPts val="400"/>
              </a:spcAft>
              <a:buNone/>
            </a:pPr>
            <a:r>
              <a:rPr lang="en-US" dirty="0">
                <a:solidFill>
                  <a:schemeClr val="bg1"/>
                </a:solidFill>
              </a:rPr>
              <a:t>But Hilditch mercifully avoids drowning his film in drab self-seriousness. Yes, it’s a zombie survival thriller that’s also about grief – but it’s also just a zombie survival thriller, albeit one with less carnage than some might expect</a:t>
            </a:r>
            <a:r>
              <a:rPr lang="cs-CZ" dirty="0">
                <a:solidFill>
                  <a:schemeClr val="bg1"/>
                </a:solidFill>
              </a:rPr>
              <a:t>.</a:t>
            </a:r>
          </a:p>
          <a:p>
            <a:pPr>
              <a:spcAft>
                <a:spcPts val="400"/>
              </a:spcAft>
            </a:pPr>
            <a:endParaRPr lang="cs-CZ" sz="1800" i="1" dirty="0">
              <a:effectLst/>
              <a:latin typeface="Times New Roman" panose="02020603050405020304" pitchFamily="18" charset="0"/>
              <a:ea typeface="Times New Roman" panose="02020603050405020304" pitchFamily="18" charset="0"/>
            </a:endParaRPr>
          </a:p>
          <a:p>
            <a:pPr marL="0" indent="0">
              <a:spcAft>
                <a:spcPts val="400"/>
              </a:spcAft>
              <a:buNone/>
            </a:pPr>
            <a:r>
              <a:rPr lang="cs-CZ" sz="1800" dirty="0" err="1">
                <a:solidFill>
                  <a:schemeClr val="bg1">
                    <a:lumMod val="50000"/>
                  </a:schemeClr>
                </a:solidFill>
              </a:rPr>
              <a:t>Hilditchovi</a:t>
            </a:r>
            <a:r>
              <a:rPr lang="cs-CZ" sz="1800" dirty="0">
                <a:solidFill>
                  <a:schemeClr val="bg1">
                    <a:lumMod val="50000"/>
                  </a:schemeClr>
                </a:solidFill>
              </a:rPr>
              <a:t> se však naštěstí podařilo kompletně neutopit svůj film v serióznosti. </a:t>
            </a:r>
            <a:r>
              <a:rPr lang="cs-CZ" sz="1800" u="sng" dirty="0">
                <a:solidFill>
                  <a:schemeClr val="bg1">
                    <a:lumMod val="50000"/>
                  </a:schemeClr>
                </a:solidFill>
              </a:rPr>
              <a:t>Ano, jedná se sice </a:t>
            </a:r>
            <a:r>
              <a:rPr lang="cs-CZ" sz="1800" dirty="0">
                <a:solidFill>
                  <a:schemeClr val="bg1">
                    <a:lumMod val="50000"/>
                  </a:schemeClr>
                </a:solidFill>
              </a:rPr>
              <a:t>o thriller o přežití, ale truchlení v něm také hraje svou roli. </a:t>
            </a:r>
            <a:r>
              <a:rPr lang="cs-CZ" sz="1800" u="sng" dirty="0">
                <a:solidFill>
                  <a:schemeClr val="bg1">
                    <a:lumMod val="50000"/>
                  </a:schemeClr>
                </a:solidFill>
              </a:rPr>
              <a:t>Ano, hlavním motivem je přežít</a:t>
            </a:r>
            <a:r>
              <a:rPr lang="cs-CZ" sz="1800" dirty="0">
                <a:solidFill>
                  <a:schemeClr val="bg1">
                    <a:lumMod val="50000"/>
                  </a:schemeClr>
                </a:solidFill>
              </a:rPr>
              <a:t>, ačkoli film obsahuje méně krveprolití, než by se dalo čekat.</a:t>
            </a:r>
          </a:p>
          <a:p>
            <a:endParaRPr lang="cs-CZ" dirty="0"/>
          </a:p>
        </p:txBody>
      </p:sp>
      <p:sp>
        <p:nvSpPr>
          <p:cNvPr id="4" name="Zástupný symbol pro zápatí 3">
            <a:extLst>
              <a:ext uri="{FF2B5EF4-FFF2-40B4-BE49-F238E27FC236}">
                <a16:creationId xmlns:a16="http://schemas.microsoft.com/office/drawing/2014/main" id="{C29A1594-0727-4F13-ABBE-8B959D647DEE}"/>
              </a:ext>
            </a:extLst>
          </p:cNvPr>
          <p:cNvSpPr>
            <a:spLocks noGrp="1"/>
          </p:cNvSpPr>
          <p:nvPr>
            <p:ph type="ftr" sz="quarter" idx="11"/>
          </p:nvPr>
        </p:nvSpPr>
        <p:spPr/>
        <p:txBody>
          <a:bodyPr/>
          <a:lstStyle/>
          <a:p>
            <a:r>
              <a:rPr lang="cs-CZ" dirty="0"/>
              <a:t>aut</a:t>
            </a:r>
          </a:p>
        </p:txBody>
      </p:sp>
    </p:spTree>
    <p:extLst>
      <p:ext uri="{BB962C8B-B14F-4D97-AF65-F5344CB8AC3E}">
        <p14:creationId xmlns:p14="http://schemas.microsoft.com/office/powerpoint/2010/main" val="391765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Překladatelská soutěž 2025</a:t>
            </a:r>
          </a:p>
        </p:txBody>
      </p:sp>
      <p:sp>
        <p:nvSpPr>
          <p:cNvPr id="3" name="Podnadpis 2"/>
          <p:cNvSpPr>
            <a:spLocks noGrp="1"/>
          </p:cNvSpPr>
          <p:nvPr>
            <p:ph type="subTitle" idx="1"/>
          </p:nvPr>
        </p:nvSpPr>
        <p:spPr/>
        <p:txBody>
          <a:bodyPr/>
          <a:lstStyle/>
          <a:p>
            <a:r>
              <a:rPr lang="cs-CZ" dirty="0"/>
              <a:t>Překlad publicistického textu</a:t>
            </a:r>
          </a:p>
        </p:txBody>
      </p:sp>
      <p:sp>
        <p:nvSpPr>
          <p:cNvPr id="5" name="Zástupný symbol pro zápatí 4"/>
          <p:cNvSpPr>
            <a:spLocks noGrp="1"/>
          </p:cNvSpPr>
          <p:nvPr>
            <p:ph type="ftr" sz="quarter" idx="11"/>
          </p:nvPr>
        </p:nvSpPr>
        <p:spPr/>
        <p:txBody>
          <a:bodyPr/>
          <a:lstStyle/>
          <a:p>
            <a:pPr algn="ctr"/>
            <a:r>
              <a:rPr lang="cs-CZ" dirty="0"/>
              <a:t>Josefína Zubáková, 23. 1. 2026, KAA FF UPOL</a:t>
            </a:r>
          </a:p>
        </p:txBody>
      </p:sp>
    </p:spTree>
    <p:extLst>
      <p:ext uri="{BB962C8B-B14F-4D97-AF65-F5344CB8AC3E}">
        <p14:creationId xmlns:p14="http://schemas.microsoft.com/office/powerpoint/2010/main" val="2874114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Formální nedostatky</a:t>
            </a:r>
            <a:br>
              <a:rPr lang="cs-CZ" dirty="0"/>
            </a:br>
            <a:endParaRPr lang="cs-CZ" dirty="0"/>
          </a:p>
        </p:txBody>
      </p:sp>
      <p:sp>
        <p:nvSpPr>
          <p:cNvPr id="3" name="Zástupný symbol pro obsah 2"/>
          <p:cNvSpPr>
            <a:spLocks noGrp="1"/>
          </p:cNvSpPr>
          <p:nvPr>
            <p:ph idx="1"/>
          </p:nvPr>
        </p:nvSpPr>
        <p:spPr/>
        <p:txBody>
          <a:bodyPr>
            <a:normAutofit/>
          </a:bodyPr>
          <a:lstStyle/>
          <a:p>
            <a:pPr marL="0" indent="0">
              <a:buNone/>
            </a:pPr>
            <a:r>
              <a:rPr lang="cs-CZ" b="1" dirty="0"/>
              <a:t>Zkomolení jména </a:t>
            </a:r>
          </a:p>
          <a:p>
            <a:pPr>
              <a:spcAft>
                <a:spcPts val="400"/>
              </a:spcAft>
            </a:pPr>
            <a:r>
              <a:rPr lang="cs-CZ" sz="1800" dirty="0" err="1">
                <a:solidFill>
                  <a:schemeClr val="bg1">
                    <a:lumMod val="50000"/>
                  </a:schemeClr>
                </a:solidFill>
              </a:rPr>
              <a:t>Ridley</a:t>
            </a:r>
            <a:r>
              <a:rPr lang="cs-CZ" sz="1800" dirty="0">
                <a:solidFill>
                  <a:schemeClr val="bg1">
                    <a:lumMod val="50000"/>
                  </a:schemeClr>
                </a:solidFill>
              </a:rPr>
              <a:t> x </a:t>
            </a:r>
            <a:r>
              <a:rPr lang="cs-CZ" sz="1800" dirty="0" err="1">
                <a:solidFill>
                  <a:schemeClr val="bg1">
                    <a:lumMod val="50000"/>
                  </a:schemeClr>
                </a:solidFill>
              </a:rPr>
              <a:t>Ri</a:t>
            </a:r>
            <a:r>
              <a:rPr lang="cs-CZ" sz="1800" b="1" dirty="0" err="1">
                <a:solidFill>
                  <a:schemeClr val="bg1">
                    <a:lumMod val="50000"/>
                  </a:schemeClr>
                </a:solidFill>
              </a:rPr>
              <a:t>ley</a:t>
            </a:r>
            <a:r>
              <a:rPr lang="cs-CZ" sz="1800" dirty="0">
                <a:solidFill>
                  <a:schemeClr val="bg1">
                    <a:lumMod val="50000"/>
                  </a:schemeClr>
                </a:solidFill>
              </a:rPr>
              <a:t>/</a:t>
            </a:r>
            <a:r>
              <a:rPr lang="cs-CZ" sz="1800" dirty="0" err="1">
                <a:solidFill>
                  <a:schemeClr val="bg1">
                    <a:lumMod val="50000"/>
                  </a:schemeClr>
                </a:solidFill>
              </a:rPr>
              <a:t>Ri</a:t>
            </a:r>
            <a:r>
              <a:rPr lang="cs-CZ" sz="1800" b="1" dirty="0" err="1">
                <a:solidFill>
                  <a:schemeClr val="bg1">
                    <a:lumMod val="50000"/>
                  </a:schemeClr>
                </a:solidFill>
              </a:rPr>
              <a:t>ley</a:t>
            </a:r>
            <a:r>
              <a:rPr lang="cs-CZ" sz="1800" dirty="0" err="1">
                <a:solidFill>
                  <a:schemeClr val="bg1">
                    <a:lumMod val="50000"/>
                  </a:schemeClr>
                </a:solidFill>
              </a:rPr>
              <a:t>ová</a:t>
            </a:r>
            <a:r>
              <a:rPr lang="cs-CZ" sz="1800" dirty="0">
                <a:solidFill>
                  <a:schemeClr val="bg1">
                    <a:lumMod val="50000"/>
                  </a:schemeClr>
                </a:solidFill>
              </a:rPr>
              <a:t>, </a:t>
            </a:r>
            <a:r>
              <a:rPr lang="cs-CZ" sz="1800" dirty="0" err="1">
                <a:solidFill>
                  <a:schemeClr val="bg1">
                    <a:lumMod val="50000"/>
                  </a:schemeClr>
                </a:solidFill>
              </a:rPr>
              <a:t>Hilditch</a:t>
            </a:r>
            <a:r>
              <a:rPr lang="cs-CZ" sz="1800" dirty="0">
                <a:solidFill>
                  <a:schemeClr val="bg1">
                    <a:lumMod val="50000"/>
                  </a:schemeClr>
                </a:solidFill>
              </a:rPr>
              <a:t> x </a:t>
            </a:r>
            <a:r>
              <a:rPr lang="cs-CZ" sz="1800" dirty="0" err="1">
                <a:solidFill>
                  <a:schemeClr val="bg1">
                    <a:lumMod val="50000"/>
                  </a:schemeClr>
                </a:solidFill>
              </a:rPr>
              <a:t>Hi</a:t>
            </a:r>
            <a:r>
              <a:rPr lang="cs-CZ" sz="1800" b="1" dirty="0" err="1">
                <a:solidFill>
                  <a:schemeClr val="bg1">
                    <a:lumMod val="50000"/>
                  </a:schemeClr>
                </a:solidFill>
              </a:rPr>
              <a:t>dli</a:t>
            </a:r>
            <a:r>
              <a:rPr lang="cs-CZ" sz="1800" dirty="0" err="1">
                <a:solidFill>
                  <a:schemeClr val="bg1">
                    <a:lumMod val="50000"/>
                  </a:schemeClr>
                </a:solidFill>
              </a:rPr>
              <a:t>tch</a:t>
            </a:r>
            <a:r>
              <a:rPr lang="cs-CZ" sz="1800" dirty="0">
                <a:solidFill>
                  <a:schemeClr val="bg1">
                    <a:lumMod val="50000"/>
                  </a:schemeClr>
                </a:solidFill>
              </a:rPr>
              <a:t>, </a:t>
            </a:r>
            <a:r>
              <a:rPr lang="cs-CZ" sz="1800" dirty="0" err="1">
                <a:solidFill>
                  <a:schemeClr val="bg1">
                    <a:lumMod val="50000"/>
                  </a:schemeClr>
                </a:solidFill>
              </a:rPr>
              <a:t>Hildi</a:t>
            </a:r>
            <a:r>
              <a:rPr lang="cs-CZ" sz="1800" b="1" dirty="0" err="1">
                <a:solidFill>
                  <a:schemeClr val="bg1">
                    <a:lumMod val="50000"/>
                  </a:schemeClr>
                </a:solidFill>
              </a:rPr>
              <a:t>ch</a:t>
            </a:r>
            <a:r>
              <a:rPr lang="cs-CZ" sz="1800" dirty="0">
                <a:solidFill>
                  <a:schemeClr val="bg1">
                    <a:lumMod val="50000"/>
                  </a:schemeClr>
                </a:solidFill>
              </a:rPr>
              <a:t>, Daisy x </a:t>
            </a:r>
            <a:r>
              <a:rPr lang="cs-CZ" sz="1800" dirty="0" err="1">
                <a:solidFill>
                  <a:schemeClr val="bg1">
                    <a:lumMod val="50000"/>
                  </a:schemeClr>
                </a:solidFill>
              </a:rPr>
              <a:t>D</a:t>
            </a:r>
            <a:r>
              <a:rPr lang="cs-CZ" sz="1800" b="1" dirty="0" err="1">
                <a:solidFill>
                  <a:schemeClr val="bg1">
                    <a:lumMod val="50000"/>
                  </a:schemeClr>
                </a:solidFill>
              </a:rPr>
              <a:t>ai</a:t>
            </a:r>
            <a:r>
              <a:rPr lang="cs-CZ" sz="1800" dirty="0" err="1">
                <a:solidFill>
                  <a:schemeClr val="bg1">
                    <a:lumMod val="50000"/>
                  </a:schemeClr>
                </a:solidFill>
              </a:rPr>
              <a:t>sey</a:t>
            </a:r>
            <a:endParaRPr lang="cs-CZ" sz="1800" dirty="0">
              <a:solidFill>
                <a:schemeClr val="bg1">
                  <a:lumMod val="50000"/>
                </a:schemeClr>
              </a:solidFill>
            </a:endParaRPr>
          </a:p>
          <a:p>
            <a:pPr marL="0" indent="0">
              <a:spcAft>
                <a:spcPts val="400"/>
              </a:spcAft>
              <a:buNone/>
            </a:pPr>
            <a:r>
              <a:rPr lang="cs-CZ" sz="2100" b="1" dirty="0"/>
              <a:t>Chybné koncovky</a:t>
            </a:r>
          </a:p>
          <a:p>
            <a:pPr>
              <a:spcAft>
                <a:spcPts val="400"/>
              </a:spcAft>
            </a:pPr>
            <a:r>
              <a:rPr lang="cs-CZ" sz="1800" dirty="0">
                <a:solidFill>
                  <a:schemeClr val="bg1">
                    <a:lumMod val="50000"/>
                  </a:schemeClr>
                </a:solidFill>
              </a:rPr>
              <a:t>s menším krvepro</a:t>
            </a:r>
            <a:r>
              <a:rPr lang="cs-CZ" sz="1800" b="1" dirty="0">
                <a:solidFill>
                  <a:schemeClr val="bg1">
                    <a:lumMod val="50000"/>
                  </a:schemeClr>
                </a:solidFill>
              </a:rPr>
              <a:t>lití</a:t>
            </a:r>
            <a:r>
              <a:rPr lang="cs-CZ" sz="1800" dirty="0">
                <a:solidFill>
                  <a:schemeClr val="bg1">
                    <a:lumMod val="50000"/>
                  </a:schemeClr>
                </a:solidFill>
              </a:rPr>
              <a:t>, ve fádním trván</a:t>
            </a:r>
            <a:r>
              <a:rPr lang="cs-CZ" sz="1800" b="1" dirty="0">
                <a:solidFill>
                  <a:schemeClr val="bg1">
                    <a:lumMod val="50000"/>
                  </a:schemeClr>
                </a:solidFill>
              </a:rPr>
              <a:t>ím</a:t>
            </a:r>
            <a:r>
              <a:rPr lang="cs-CZ" sz="1800" dirty="0">
                <a:solidFill>
                  <a:schemeClr val="bg1">
                    <a:lumMod val="50000"/>
                  </a:schemeClr>
                </a:solidFill>
              </a:rPr>
              <a:t>, na rozdíl od zažitých odvětv</a:t>
            </a:r>
            <a:r>
              <a:rPr lang="cs-CZ" sz="1800" b="1" dirty="0">
                <a:solidFill>
                  <a:schemeClr val="bg1">
                    <a:lumMod val="50000"/>
                  </a:schemeClr>
                </a:solidFill>
              </a:rPr>
              <a:t>ích</a:t>
            </a:r>
            <a:r>
              <a:rPr lang="cs-CZ" sz="1800" dirty="0">
                <a:solidFill>
                  <a:schemeClr val="bg1">
                    <a:lumMod val="50000"/>
                  </a:schemeClr>
                </a:solidFill>
              </a:rPr>
              <a:t>, se stal </a:t>
            </a:r>
            <a:r>
              <a:rPr lang="cs-CZ" sz="1800" dirty="0" err="1">
                <a:solidFill>
                  <a:schemeClr val="bg1">
                    <a:lumMod val="50000"/>
                  </a:schemeClr>
                </a:solidFill>
              </a:rPr>
              <a:t>kliš</a:t>
            </a:r>
            <a:r>
              <a:rPr lang="cs-CZ" sz="1800" b="1" dirty="0" err="1">
                <a:solidFill>
                  <a:schemeClr val="bg1">
                    <a:lumMod val="50000"/>
                  </a:schemeClr>
                </a:solidFill>
              </a:rPr>
              <a:t>ém</a:t>
            </a:r>
            <a:r>
              <a:rPr lang="cs-CZ" sz="1800" dirty="0">
                <a:solidFill>
                  <a:schemeClr val="bg1">
                    <a:lumMod val="50000"/>
                  </a:schemeClr>
                </a:solidFill>
              </a:rPr>
              <a:t> // film o obřím hadov</a:t>
            </a:r>
            <a:r>
              <a:rPr lang="cs-CZ" sz="1800" b="1" dirty="0">
                <a:solidFill>
                  <a:schemeClr val="bg1">
                    <a:lumMod val="50000"/>
                  </a:schemeClr>
                </a:solidFill>
              </a:rPr>
              <a:t>y</a:t>
            </a:r>
            <a:r>
              <a:rPr lang="cs-CZ" sz="1800" dirty="0">
                <a:solidFill>
                  <a:schemeClr val="bg1">
                    <a:lumMod val="50000"/>
                  </a:schemeClr>
                </a:solidFill>
              </a:rPr>
              <a:t>, filmov</a:t>
            </a:r>
            <a:r>
              <a:rPr lang="cs-CZ" sz="1800" b="1" dirty="0">
                <a:solidFill>
                  <a:schemeClr val="bg1">
                    <a:lumMod val="50000"/>
                  </a:schemeClr>
                </a:solidFill>
              </a:rPr>
              <a:t>ý</a:t>
            </a:r>
            <a:r>
              <a:rPr lang="cs-CZ" sz="1800" dirty="0">
                <a:solidFill>
                  <a:schemeClr val="bg1">
                    <a:lumMod val="50000"/>
                  </a:schemeClr>
                </a:solidFill>
              </a:rPr>
              <a:t> producenti, </a:t>
            </a:r>
          </a:p>
          <a:p>
            <a:pPr marL="0" indent="0">
              <a:lnSpc>
                <a:spcPct val="100000"/>
              </a:lnSpc>
              <a:spcAft>
                <a:spcPts val="400"/>
              </a:spcAft>
              <a:buNone/>
            </a:pPr>
            <a:r>
              <a:rPr lang="cs-CZ" sz="2100" b="1" dirty="0"/>
              <a:t>Předložkové vazby</a:t>
            </a:r>
          </a:p>
          <a:p>
            <a:pPr>
              <a:spcAft>
                <a:spcPts val="400"/>
              </a:spcAft>
            </a:pPr>
            <a:r>
              <a:rPr lang="cs-CZ" sz="1800" dirty="0">
                <a:solidFill>
                  <a:schemeClr val="bg1">
                    <a:lumMod val="50000"/>
                  </a:schemeClr>
                </a:solidFill>
              </a:rPr>
              <a:t>potopení filmu </a:t>
            </a:r>
            <a:r>
              <a:rPr lang="cs-CZ" sz="1800" b="1" dirty="0">
                <a:solidFill>
                  <a:schemeClr val="bg1">
                    <a:lumMod val="50000"/>
                  </a:schemeClr>
                </a:solidFill>
              </a:rPr>
              <a:t>k </a:t>
            </a:r>
            <a:r>
              <a:rPr lang="cs-CZ" sz="1800" dirty="0">
                <a:solidFill>
                  <a:schemeClr val="bg1">
                    <a:lumMod val="50000"/>
                  </a:schemeClr>
                </a:solidFill>
              </a:rPr>
              <a:t>přílišné fádnosti </a:t>
            </a:r>
          </a:p>
          <a:p>
            <a:pPr>
              <a:spcAft>
                <a:spcPts val="400"/>
              </a:spcAft>
            </a:pPr>
            <a:r>
              <a:rPr lang="cs-CZ" sz="2100" b="1" dirty="0"/>
              <a:t>Kapitalizace</a:t>
            </a:r>
          </a:p>
          <a:p>
            <a:r>
              <a:rPr lang="cs-CZ" sz="1800" dirty="0">
                <a:solidFill>
                  <a:schemeClr val="bg1">
                    <a:lumMod val="50000"/>
                  </a:schemeClr>
                </a:solidFill>
              </a:rPr>
              <a:t>nový pokus </a:t>
            </a:r>
            <a:r>
              <a:rPr lang="cs-CZ" sz="1800" b="1" dirty="0">
                <a:solidFill>
                  <a:schemeClr val="bg1">
                    <a:lumMod val="50000"/>
                  </a:schemeClr>
                </a:solidFill>
              </a:rPr>
              <a:t>A</a:t>
            </a:r>
            <a:r>
              <a:rPr lang="cs-CZ" sz="1800" dirty="0">
                <a:solidFill>
                  <a:schemeClr val="bg1">
                    <a:lumMod val="50000"/>
                  </a:schemeClr>
                </a:solidFill>
              </a:rPr>
              <a:t>ustralského režiséra </a:t>
            </a:r>
            <a:r>
              <a:rPr lang="cs-CZ" sz="1800" dirty="0" err="1">
                <a:solidFill>
                  <a:schemeClr val="bg1">
                    <a:lumMod val="50000"/>
                  </a:schemeClr>
                </a:solidFill>
              </a:rPr>
              <a:t>Zaka</a:t>
            </a:r>
            <a:r>
              <a:rPr lang="cs-CZ" sz="1800" dirty="0">
                <a:solidFill>
                  <a:schemeClr val="bg1">
                    <a:lumMod val="50000"/>
                  </a:schemeClr>
                </a:solidFill>
              </a:rPr>
              <a:t> </a:t>
            </a:r>
            <a:r>
              <a:rPr lang="cs-CZ" sz="1800" dirty="0" err="1">
                <a:solidFill>
                  <a:schemeClr val="bg1">
                    <a:lumMod val="50000"/>
                  </a:schemeClr>
                </a:solidFill>
              </a:rPr>
              <a:t>Hilditche</a:t>
            </a:r>
            <a:r>
              <a:rPr lang="cs-CZ" sz="1800" dirty="0">
                <a:solidFill>
                  <a:schemeClr val="bg1">
                    <a:lumMod val="50000"/>
                  </a:schemeClr>
                </a:solidFill>
              </a:rPr>
              <a:t>, Hvězdné </a:t>
            </a:r>
            <a:r>
              <a:rPr lang="cs-CZ" sz="1800" b="1" dirty="0">
                <a:solidFill>
                  <a:schemeClr val="bg1">
                    <a:lumMod val="50000"/>
                  </a:schemeClr>
                </a:solidFill>
              </a:rPr>
              <a:t>V</a:t>
            </a:r>
            <a:r>
              <a:rPr lang="cs-CZ" sz="1800" dirty="0">
                <a:solidFill>
                  <a:schemeClr val="bg1">
                    <a:lumMod val="50000"/>
                  </a:schemeClr>
                </a:solidFill>
              </a:rPr>
              <a:t>álky </a:t>
            </a:r>
          </a:p>
        </p:txBody>
      </p:sp>
    </p:spTree>
    <p:extLst>
      <p:ext uri="{BB962C8B-B14F-4D97-AF65-F5344CB8AC3E}">
        <p14:creationId xmlns:p14="http://schemas.microsoft.com/office/powerpoint/2010/main" val="74549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Formální nedostatky</a:t>
            </a:r>
            <a:br>
              <a:rPr lang="cs-CZ" dirty="0"/>
            </a:br>
            <a:endParaRPr lang="cs-CZ" dirty="0"/>
          </a:p>
        </p:txBody>
      </p:sp>
      <p:sp>
        <p:nvSpPr>
          <p:cNvPr id="3" name="Zástupný symbol pro obsah 2"/>
          <p:cNvSpPr>
            <a:spLocks noGrp="1"/>
          </p:cNvSpPr>
          <p:nvPr>
            <p:ph idx="1"/>
          </p:nvPr>
        </p:nvSpPr>
        <p:spPr/>
        <p:txBody>
          <a:bodyPr/>
          <a:lstStyle/>
          <a:p>
            <a:pPr marL="0" indent="0">
              <a:spcAft>
                <a:spcPts val="400"/>
              </a:spcAft>
              <a:buNone/>
            </a:pPr>
            <a:r>
              <a:rPr lang="cs-CZ" b="1" dirty="0"/>
              <a:t>Shoda podmětu s přísudkem</a:t>
            </a:r>
          </a:p>
          <a:p>
            <a:pPr>
              <a:spcAft>
                <a:spcPts val="400"/>
              </a:spcAft>
            </a:pPr>
            <a:r>
              <a:rPr lang="cs-CZ" sz="1800" dirty="0">
                <a:solidFill>
                  <a:schemeClr val="bg1">
                    <a:lumMod val="50000"/>
                  </a:schemeClr>
                </a:solidFill>
              </a:rPr>
              <a:t>postavy prohlás</a:t>
            </a:r>
            <a:r>
              <a:rPr lang="cs-CZ" sz="1800" b="1" dirty="0">
                <a:solidFill>
                  <a:schemeClr val="bg1">
                    <a:lumMod val="50000"/>
                  </a:schemeClr>
                </a:solidFill>
              </a:rPr>
              <a:t>ili</a:t>
            </a:r>
            <a:r>
              <a:rPr lang="cs-CZ" sz="1800" dirty="0">
                <a:solidFill>
                  <a:schemeClr val="bg1">
                    <a:lumMod val="50000"/>
                  </a:schemeClr>
                </a:solidFill>
              </a:rPr>
              <a:t> </a:t>
            </a:r>
          </a:p>
          <a:p>
            <a:pPr marL="0" indent="0">
              <a:spcAft>
                <a:spcPts val="400"/>
              </a:spcAft>
              <a:buNone/>
            </a:pPr>
            <a:r>
              <a:rPr lang="cs-CZ" b="1" dirty="0"/>
              <a:t>Zápis slova</a:t>
            </a:r>
          </a:p>
          <a:p>
            <a:pPr>
              <a:spcAft>
                <a:spcPts val="400"/>
              </a:spcAft>
            </a:pPr>
            <a:r>
              <a:rPr lang="cs-CZ" sz="1800" dirty="0">
                <a:solidFill>
                  <a:schemeClr val="bg1">
                    <a:lumMod val="50000"/>
                  </a:schemeClr>
                </a:solidFill>
              </a:rPr>
              <a:t>hororový x ho</a:t>
            </a:r>
            <a:r>
              <a:rPr lang="cs-CZ" sz="1800" b="1" dirty="0">
                <a:solidFill>
                  <a:schemeClr val="bg1">
                    <a:lumMod val="50000"/>
                  </a:schemeClr>
                </a:solidFill>
              </a:rPr>
              <a:t>rr</a:t>
            </a:r>
            <a:r>
              <a:rPr lang="cs-CZ" sz="1800" dirty="0">
                <a:solidFill>
                  <a:schemeClr val="bg1">
                    <a:lumMod val="50000"/>
                  </a:schemeClr>
                </a:solidFill>
              </a:rPr>
              <a:t>orový </a:t>
            </a:r>
          </a:p>
          <a:p>
            <a:pPr marL="0" indent="0">
              <a:spcAft>
                <a:spcPts val="400"/>
              </a:spcAft>
              <a:buNone/>
            </a:pPr>
            <a:r>
              <a:rPr lang="cs-CZ" b="1" dirty="0"/>
              <a:t>Interpunkce</a:t>
            </a:r>
          </a:p>
          <a:p>
            <a:pPr>
              <a:spcAft>
                <a:spcPts val="400"/>
              </a:spcAft>
            </a:pPr>
            <a:r>
              <a:rPr lang="cs-CZ" sz="1800" dirty="0">
                <a:solidFill>
                  <a:schemeClr val="bg1">
                    <a:lumMod val="50000"/>
                  </a:schemeClr>
                </a:solidFill>
              </a:rPr>
              <a:t>… potřebuje „mezigenerační </a:t>
            </a:r>
            <a:r>
              <a:rPr lang="cs-CZ" sz="1800" b="1" dirty="0">
                <a:solidFill>
                  <a:schemeClr val="bg1">
                    <a:lumMod val="50000"/>
                  </a:schemeClr>
                </a:solidFill>
              </a:rPr>
              <a:t>trauma“ aby </a:t>
            </a:r>
            <a:r>
              <a:rPr lang="cs-CZ" sz="1800" dirty="0">
                <a:solidFill>
                  <a:schemeClr val="bg1">
                    <a:lumMod val="50000"/>
                  </a:schemeClr>
                </a:solidFill>
              </a:rPr>
              <a:t>fungoval</a:t>
            </a:r>
          </a:p>
          <a:p>
            <a:pPr>
              <a:spcAft>
                <a:spcPts val="400"/>
              </a:spcAft>
            </a:pPr>
            <a:r>
              <a:rPr lang="cs-CZ" sz="1800" dirty="0">
                <a:solidFill>
                  <a:schemeClr val="bg1">
                    <a:lumMod val="50000"/>
                  </a:schemeClr>
                </a:solidFill>
              </a:rPr>
              <a:t> … platí i pro </a:t>
            </a:r>
            <a:r>
              <a:rPr lang="cs-CZ" sz="1800" b="1" dirty="0">
                <a:solidFill>
                  <a:schemeClr val="bg1">
                    <a:lumMod val="50000"/>
                  </a:schemeClr>
                </a:solidFill>
              </a:rPr>
              <a:t>filmaře kteří </a:t>
            </a:r>
            <a:r>
              <a:rPr lang="cs-CZ" sz="1800" dirty="0">
                <a:solidFill>
                  <a:schemeClr val="bg1">
                    <a:lumMod val="50000"/>
                  </a:schemeClr>
                </a:solidFill>
              </a:rPr>
              <a:t>se pokouší… </a:t>
            </a:r>
          </a:p>
          <a:p>
            <a:pPr marL="0" indent="0">
              <a:buNone/>
            </a:pPr>
            <a:endParaRPr lang="cs-CZ" dirty="0"/>
          </a:p>
        </p:txBody>
      </p:sp>
    </p:spTree>
    <p:extLst>
      <p:ext uri="{BB962C8B-B14F-4D97-AF65-F5344CB8AC3E}">
        <p14:creationId xmlns:p14="http://schemas.microsoft.com/office/powerpoint/2010/main" val="115292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296241-459C-4C98-9487-DB46AD2F729E}"/>
              </a:ext>
            </a:extLst>
          </p:cNvPr>
          <p:cNvSpPr>
            <a:spLocks noGrp="1"/>
          </p:cNvSpPr>
          <p:nvPr>
            <p:ph type="title"/>
          </p:nvPr>
        </p:nvSpPr>
        <p:spPr/>
        <p:txBody>
          <a:bodyPr/>
          <a:lstStyle/>
          <a:p>
            <a:r>
              <a:rPr lang="cs-CZ" dirty="0"/>
              <a:t>Cílový text</a:t>
            </a:r>
          </a:p>
        </p:txBody>
      </p:sp>
      <p:sp>
        <p:nvSpPr>
          <p:cNvPr id="3" name="Zástupný obsah 2">
            <a:extLst>
              <a:ext uri="{FF2B5EF4-FFF2-40B4-BE49-F238E27FC236}">
                <a16:creationId xmlns:a16="http://schemas.microsoft.com/office/drawing/2014/main" id="{B3A51236-8A97-4A97-89B6-A8C96B1CE5E6}"/>
              </a:ext>
            </a:extLst>
          </p:cNvPr>
          <p:cNvSpPr>
            <a:spLocks noGrp="1"/>
          </p:cNvSpPr>
          <p:nvPr>
            <p:ph idx="1"/>
          </p:nvPr>
        </p:nvSpPr>
        <p:spPr/>
        <p:txBody>
          <a:bodyPr>
            <a:normAutofit fontScale="85000" lnSpcReduction="10000"/>
          </a:bodyPr>
          <a:lstStyle/>
          <a:p>
            <a:pPr marL="0" indent="0" algn="just">
              <a:spcAft>
                <a:spcPts val="400"/>
              </a:spcAft>
              <a:buNone/>
            </a:pPr>
            <a:r>
              <a:rPr lang="cs-CZ" sz="1900" b="1" dirty="0"/>
              <a:t>Recenze filmu Pohřbíváme mrtvé – Daisy </a:t>
            </a:r>
            <a:r>
              <a:rPr lang="cs-CZ" sz="1900" b="1" dirty="0" err="1"/>
              <a:t>Ridley</a:t>
            </a:r>
            <a:r>
              <a:rPr lang="cs-CZ" sz="1900" b="1" dirty="0"/>
              <a:t> se utká s nemrtvými ve filmu s obstojnou zápletkou</a:t>
            </a:r>
          </a:p>
          <a:p>
            <a:pPr marL="0" indent="0" algn="just" fontAlgn="base">
              <a:spcAft>
                <a:spcPts val="800"/>
              </a:spcAft>
              <a:buNone/>
            </a:pPr>
            <a:br>
              <a:rPr lang="cs-CZ" sz="1800" dirty="0">
                <a:solidFill>
                  <a:srgbClr val="000000"/>
                </a:solidFill>
                <a:effectLst/>
                <a:latin typeface="Times New Roman" panose="02020603050405020304" pitchFamily="18" charset="0"/>
                <a:ea typeface="Times New Roman" panose="02020603050405020304" pitchFamily="18" charset="0"/>
              </a:rPr>
            </a:br>
            <a:r>
              <a:rPr lang="cs-CZ" sz="1800" dirty="0"/>
              <a:t>Daisy </a:t>
            </a:r>
            <a:r>
              <a:rPr lang="cs-CZ" sz="1800" dirty="0" err="1"/>
              <a:t>Ridley</a:t>
            </a:r>
            <a:r>
              <a:rPr lang="cs-CZ" sz="1800" dirty="0"/>
              <a:t>, známá svojí rolí v Hvězdných válkách, v tomto nadprůměrně inteligentním filmu o přežití mezi </a:t>
            </a:r>
            <a:r>
              <a:rPr lang="cs-CZ" sz="1800" dirty="0" err="1"/>
              <a:t>zombíky</a:t>
            </a:r>
            <a:r>
              <a:rPr lang="cs-CZ" sz="1800" dirty="0"/>
              <a:t> podává úctyhodně průměrný výkon.</a:t>
            </a:r>
          </a:p>
          <a:p>
            <a:pPr marL="0" indent="0" algn="just" fontAlgn="base">
              <a:spcAft>
                <a:spcPts val="800"/>
              </a:spcAft>
              <a:buNone/>
            </a:pPr>
            <a:r>
              <a:rPr lang="cs-CZ" sz="1800" dirty="0"/>
              <a:t>Na rozdíl od jiných, méně houževnatých hororových žánrů, námět zombie příhodně asi nikdy nevymře. A stejně tak ani filmaři, kteří se pořád snaží přijít s vlastním dějovým zvratem. Je to pochopitelné: celý ten dokola se opakující cyklus smrti, procitnutí, šourání se a kousání všech okolo je už poněkud ohraný. Pokus australského režiséra </a:t>
            </a:r>
            <a:r>
              <a:rPr lang="cs-CZ" sz="1800" dirty="0" err="1"/>
              <a:t>Zaka</a:t>
            </a:r>
            <a:r>
              <a:rPr lang="cs-CZ" sz="1800" dirty="0"/>
              <a:t> </a:t>
            </a:r>
            <a:r>
              <a:rPr lang="cs-CZ" sz="1800" dirty="0" err="1"/>
              <a:t>Hilditche</a:t>
            </a:r>
            <a:r>
              <a:rPr lang="cs-CZ" sz="1800" dirty="0"/>
              <a:t>, trochu opomíjený film Pohřbíváme mrtvé, tudíž není tak originální, jak by mohl být před deseti lety. Používat výrazy jako „kontemplativní“ a „tklivý“ k popisu filmu, ve kterém se drtí hlavy jako na běžícím páse, je už takové klišé, že i v předělávce filmu Anakonda, která vyšla minulý měsíc, postavy vtipkují, že dnes je potřeba i do filmu o obřím hadovi nacpat mezigenerační trauma, aby na něj vůbec někdo šel.</a:t>
            </a:r>
          </a:p>
          <a:p>
            <a:pPr marL="0" indent="0" algn="just" fontAlgn="base">
              <a:spcAft>
                <a:spcPts val="800"/>
              </a:spcAft>
              <a:buNone/>
            </a:pPr>
            <a:r>
              <a:rPr lang="cs-CZ" sz="1800" dirty="0"/>
              <a:t>Ale </a:t>
            </a:r>
            <a:r>
              <a:rPr lang="cs-CZ" sz="1800" dirty="0" err="1"/>
              <a:t>Hilditch</a:t>
            </a:r>
            <a:r>
              <a:rPr lang="cs-CZ" sz="1800" dirty="0"/>
              <a:t> film milosrdně ušetřil hlubin ponuré nabubřelosti. Ano, je to film o zombiích, který pojednává i o zármutku – ale pořád je to jenom film o zombiích. I když násilí je tam méně, než by možná člověk čekal.</a:t>
            </a:r>
          </a:p>
          <a:p>
            <a:endParaRPr lang="cs-CZ" dirty="0"/>
          </a:p>
        </p:txBody>
      </p:sp>
      <p:sp>
        <p:nvSpPr>
          <p:cNvPr id="4" name="Zástupný symbol pro zápatí 3">
            <a:extLst>
              <a:ext uri="{FF2B5EF4-FFF2-40B4-BE49-F238E27FC236}">
                <a16:creationId xmlns:a16="http://schemas.microsoft.com/office/drawing/2014/main" id="{1994AE53-BBB8-497F-AB5D-A1DFCB2845CD}"/>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166778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620000"/>
            <a:ext cx="7560000" cy="3416024"/>
          </a:xfrm>
        </p:spPr>
        <p:txBody>
          <a:bodyPr/>
          <a:lstStyle/>
          <a:p>
            <a:pPr algn="ctr"/>
            <a:br>
              <a:rPr lang="cs-CZ" dirty="0"/>
            </a:br>
            <a:br>
              <a:rPr lang="cs-CZ" dirty="0"/>
            </a:br>
            <a:br>
              <a:rPr lang="cs-CZ" dirty="0"/>
            </a:br>
            <a:r>
              <a:rPr lang="cs-CZ" sz="2800" dirty="0"/>
              <a:t>Dotazy, postřehy, komentáře???</a:t>
            </a:r>
            <a:br>
              <a:rPr lang="cs-CZ" sz="2800" dirty="0"/>
            </a:br>
            <a:br>
              <a:rPr lang="cs-CZ" sz="2800" dirty="0"/>
            </a:br>
            <a:br>
              <a:rPr lang="cs-CZ" sz="2800" dirty="0"/>
            </a:br>
            <a:r>
              <a:rPr lang="cs-CZ" sz="2800" dirty="0"/>
              <a:t>Děkuji vám za pozornost.</a:t>
            </a:r>
          </a:p>
        </p:txBody>
      </p:sp>
    </p:spTree>
    <p:extLst>
      <p:ext uri="{BB962C8B-B14F-4D97-AF65-F5344CB8AC3E}">
        <p14:creationId xmlns:p14="http://schemas.microsoft.com/office/powerpoint/2010/main" val="226673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rcRect/>
          <a:stretch>
            <a:fillRect l="-17000" r="-17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Publicistický styl</a:t>
            </a:r>
          </a:p>
        </p:txBody>
      </p:sp>
      <p:sp>
        <p:nvSpPr>
          <p:cNvPr id="3" name="Zástupný symbol pro obsah 2"/>
          <p:cNvSpPr>
            <a:spLocks noGrp="1"/>
          </p:cNvSpPr>
          <p:nvPr>
            <p:ph idx="1"/>
          </p:nvPr>
        </p:nvSpPr>
        <p:spPr/>
        <p:txBody>
          <a:bodyPr/>
          <a:lstStyle/>
          <a:p>
            <a:r>
              <a:rPr lang="cs-CZ" dirty="0"/>
              <a:t>Cílem je informovat a formovat, zahrnut apel na čtenáře</a:t>
            </a:r>
          </a:p>
          <a:p>
            <a:r>
              <a:rPr lang="cs-CZ" dirty="0"/>
              <a:t>Určen široké veřejnosti, obecná přístupnost a srozumitelnost </a:t>
            </a:r>
          </a:p>
          <a:p>
            <a:r>
              <a:rPr lang="cs-CZ" dirty="0"/>
              <a:t>Odbornost není vyhraněná, pojmově méně náročné</a:t>
            </a:r>
          </a:p>
          <a:p>
            <a:pPr marL="0" indent="0">
              <a:buNone/>
            </a:pPr>
            <a:endParaRPr lang="cs-CZ" dirty="0"/>
          </a:p>
          <a:p>
            <a:pPr lvl="1"/>
            <a:r>
              <a:rPr lang="cs-CZ" dirty="0"/>
              <a:t>Využití stylistických prostředků, které jsou obvyklé v cílovém jazyce </a:t>
            </a:r>
          </a:p>
          <a:p>
            <a:pPr lvl="1"/>
            <a:r>
              <a:rPr lang="cs-CZ" dirty="0"/>
              <a:t>Dosažení adekvátní reakce u adresáta / příjemce</a:t>
            </a:r>
          </a:p>
          <a:p>
            <a:pPr lvl="1"/>
            <a:r>
              <a:rPr lang="cs-CZ" dirty="0"/>
              <a:t>Dodržování pravidel cílového jazyka </a:t>
            </a:r>
          </a:p>
          <a:p>
            <a:pPr lvl="1"/>
            <a:endParaRPr lang="cs-CZ" dirty="0"/>
          </a:p>
        </p:txBody>
      </p:sp>
    </p:spTree>
    <p:extLst>
      <p:ext uri="{BB962C8B-B14F-4D97-AF65-F5344CB8AC3E}">
        <p14:creationId xmlns:p14="http://schemas.microsoft.com/office/powerpoint/2010/main" val="26750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Překladatelské zadání</a:t>
            </a:r>
            <a:br>
              <a:rPr lang="cs-CZ" dirty="0"/>
            </a:br>
            <a:endParaRPr lang="cs-CZ" dirty="0"/>
          </a:p>
        </p:txBody>
      </p:sp>
      <p:sp>
        <p:nvSpPr>
          <p:cNvPr id="3" name="Zástupný symbol pro obsah 2"/>
          <p:cNvSpPr>
            <a:spLocks noGrp="1"/>
          </p:cNvSpPr>
          <p:nvPr>
            <p:ph idx="1"/>
          </p:nvPr>
        </p:nvSpPr>
        <p:spPr/>
        <p:txBody>
          <a:bodyPr/>
          <a:lstStyle/>
          <a:p>
            <a:r>
              <a:rPr lang="cs-CZ" dirty="0"/>
              <a:t>Přeložte vybranou část filmové recenze Benjamina </a:t>
            </a:r>
            <a:r>
              <a:rPr lang="cs-CZ" dirty="0" err="1"/>
              <a:t>Leea</a:t>
            </a:r>
            <a:r>
              <a:rPr lang="cs-CZ" dirty="0"/>
              <a:t> z deníku </a:t>
            </a:r>
            <a:r>
              <a:rPr lang="cs-CZ" i="1" dirty="0" err="1"/>
              <a:t>The</a:t>
            </a:r>
            <a:r>
              <a:rPr lang="cs-CZ" i="1" dirty="0"/>
              <a:t> Guardian</a:t>
            </a:r>
            <a:r>
              <a:rPr lang="cs-CZ" dirty="0"/>
              <a:t>. Český překlad bude publikován v kulturní sekci na portálu idnes.cz. </a:t>
            </a:r>
          </a:p>
          <a:p>
            <a:endParaRPr lang="cs-CZ" dirty="0"/>
          </a:p>
          <a:p>
            <a:endParaRPr lang="cs-CZ" dirty="0"/>
          </a:p>
          <a:p>
            <a:pPr marL="0" indent="0">
              <a:buNone/>
            </a:pPr>
            <a:endParaRPr lang="cs-CZ" dirty="0"/>
          </a:p>
        </p:txBody>
      </p:sp>
      <p:pic>
        <p:nvPicPr>
          <p:cNvPr id="8" name="obrázek 2" descr="We Bury the Dead - Movie">
            <a:extLst>
              <a:ext uri="{FF2B5EF4-FFF2-40B4-BE49-F238E27FC236}">
                <a16:creationId xmlns:a16="http://schemas.microsoft.com/office/drawing/2014/main" id="{E32702ED-82BB-4AFF-A349-1DAC54E699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22043" y="3353362"/>
            <a:ext cx="5760720" cy="3240405"/>
          </a:xfrm>
          <a:prstGeom prst="rect">
            <a:avLst/>
          </a:prstGeom>
          <a:noFill/>
          <a:ln>
            <a:noFill/>
          </a:ln>
        </p:spPr>
      </p:pic>
    </p:spTree>
    <p:extLst>
      <p:ext uri="{BB962C8B-B14F-4D97-AF65-F5344CB8AC3E}">
        <p14:creationId xmlns:p14="http://schemas.microsoft.com/office/powerpoint/2010/main" val="354626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AA94B2-A045-4CC4-AD94-AB399F083784}"/>
              </a:ext>
            </a:extLst>
          </p:cNvPr>
          <p:cNvSpPr>
            <a:spLocks noGrp="1"/>
          </p:cNvSpPr>
          <p:nvPr>
            <p:ph type="title"/>
          </p:nvPr>
        </p:nvSpPr>
        <p:spPr/>
        <p:txBody>
          <a:bodyPr>
            <a:normAutofit/>
          </a:bodyPr>
          <a:lstStyle/>
          <a:p>
            <a:r>
              <a:rPr lang="cs-CZ" dirty="0"/>
              <a:t>idnes.cz</a:t>
            </a:r>
            <a:br>
              <a:rPr lang="cs-CZ" dirty="0"/>
            </a:br>
            <a:endParaRPr lang="cs-CZ" dirty="0"/>
          </a:p>
        </p:txBody>
      </p:sp>
      <p:sp>
        <p:nvSpPr>
          <p:cNvPr id="4" name="Zástupný symbol pro zápatí 3">
            <a:extLst>
              <a:ext uri="{FF2B5EF4-FFF2-40B4-BE49-F238E27FC236}">
                <a16:creationId xmlns:a16="http://schemas.microsoft.com/office/drawing/2014/main" id="{B3CAFCA8-54F2-4221-8AAB-E22536B1AE5E}"/>
              </a:ext>
            </a:extLst>
          </p:cNvPr>
          <p:cNvSpPr>
            <a:spLocks noGrp="1"/>
          </p:cNvSpPr>
          <p:nvPr>
            <p:ph type="ftr" sz="quarter" idx="11"/>
          </p:nvPr>
        </p:nvSpPr>
        <p:spPr/>
        <p:txBody>
          <a:bodyPr/>
          <a:lstStyle/>
          <a:p>
            <a:endParaRPr lang="cs-CZ" dirty="0"/>
          </a:p>
        </p:txBody>
      </p:sp>
      <p:pic>
        <p:nvPicPr>
          <p:cNvPr id="11" name="Zástupný obsah 10">
            <a:extLst>
              <a:ext uri="{FF2B5EF4-FFF2-40B4-BE49-F238E27FC236}">
                <a16:creationId xmlns:a16="http://schemas.microsoft.com/office/drawing/2014/main" id="{2DAE6A4F-CCCC-4890-B16C-3F09644EA3FF}"/>
              </a:ext>
            </a:extLst>
          </p:cNvPr>
          <p:cNvPicPr>
            <a:picLocks noGrp="1" noChangeAspect="1"/>
          </p:cNvPicPr>
          <p:nvPr>
            <p:ph idx="1"/>
          </p:nvPr>
        </p:nvPicPr>
        <p:blipFill>
          <a:blip r:embed="rId2"/>
          <a:stretch>
            <a:fillRect/>
          </a:stretch>
        </p:blipFill>
        <p:spPr>
          <a:xfrm>
            <a:off x="3351467" y="360902"/>
            <a:ext cx="5230850" cy="5125498"/>
          </a:xfrm>
        </p:spPr>
      </p:pic>
      <p:pic>
        <p:nvPicPr>
          <p:cNvPr id="13" name="Obrázek 12">
            <a:extLst>
              <a:ext uri="{FF2B5EF4-FFF2-40B4-BE49-F238E27FC236}">
                <a16:creationId xmlns:a16="http://schemas.microsoft.com/office/drawing/2014/main" id="{9CA89ACA-7C0E-4C08-9EA9-0EB8D1F1F849}"/>
              </a:ext>
            </a:extLst>
          </p:cNvPr>
          <p:cNvPicPr>
            <a:picLocks noChangeAspect="1"/>
          </p:cNvPicPr>
          <p:nvPr/>
        </p:nvPicPr>
        <p:blipFill>
          <a:blip r:embed="rId3"/>
          <a:stretch>
            <a:fillRect/>
          </a:stretch>
        </p:blipFill>
        <p:spPr>
          <a:xfrm>
            <a:off x="3427142" y="5486400"/>
            <a:ext cx="3419708" cy="908441"/>
          </a:xfrm>
          <a:prstGeom prst="rect">
            <a:avLst/>
          </a:prstGeom>
        </p:spPr>
      </p:pic>
      <p:pic>
        <p:nvPicPr>
          <p:cNvPr id="15" name="Obrázek 14">
            <a:extLst>
              <a:ext uri="{FF2B5EF4-FFF2-40B4-BE49-F238E27FC236}">
                <a16:creationId xmlns:a16="http://schemas.microsoft.com/office/drawing/2014/main" id="{27E2EA30-9799-4DC7-A6E2-1CFA4845CCF6}"/>
              </a:ext>
            </a:extLst>
          </p:cNvPr>
          <p:cNvPicPr>
            <a:picLocks noChangeAspect="1"/>
          </p:cNvPicPr>
          <p:nvPr/>
        </p:nvPicPr>
        <p:blipFill>
          <a:blip r:embed="rId4"/>
          <a:stretch>
            <a:fillRect/>
          </a:stretch>
        </p:blipFill>
        <p:spPr>
          <a:xfrm>
            <a:off x="6903874" y="2503125"/>
            <a:ext cx="2040585" cy="3131958"/>
          </a:xfrm>
          <a:prstGeom prst="rect">
            <a:avLst/>
          </a:prstGeom>
        </p:spPr>
      </p:pic>
    </p:spTree>
    <p:extLst>
      <p:ext uri="{BB962C8B-B14F-4D97-AF65-F5344CB8AC3E}">
        <p14:creationId xmlns:p14="http://schemas.microsoft.com/office/powerpoint/2010/main" val="397609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F5D76C-60AB-4877-A33B-37390934375F}"/>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6A06B373-6972-48C7-AC2F-1C0FC9998FB8}"/>
              </a:ext>
            </a:extLst>
          </p:cNvPr>
          <p:cNvSpPr>
            <a:spLocks noGrp="1"/>
          </p:cNvSpPr>
          <p:nvPr>
            <p:ph idx="1"/>
          </p:nvPr>
        </p:nvSpPr>
        <p:spPr/>
        <p:txBody>
          <a:bodyPr/>
          <a:lstStyle/>
          <a:p>
            <a:pPr marL="609600">
              <a:lnSpc>
                <a:spcPct val="107000"/>
              </a:lnSpc>
              <a:spcAft>
                <a:spcPts val="800"/>
              </a:spcAft>
            </a:pPr>
            <a:r>
              <a:rPr lang="cs-CZ" dirty="0"/>
              <a:t>Médium: </a:t>
            </a:r>
            <a:r>
              <a:rPr lang="cs-CZ" sz="1800" dirty="0">
                <a:solidFill>
                  <a:schemeClr val="accent2"/>
                </a:solidFill>
              </a:rPr>
              <a:t>online kultura → kratší věty, svižné tempo, čtivost</a:t>
            </a:r>
          </a:p>
          <a:p>
            <a:pPr marL="609600">
              <a:lnSpc>
                <a:spcPct val="107000"/>
              </a:lnSpc>
              <a:spcAft>
                <a:spcPts val="800"/>
              </a:spcAft>
            </a:pPr>
            <a:r>
              <a:rPr lang="cs-CZ" dirty="0"/>
              <a:t>Registr (tj. volba jazykových prostředků): </a:t>
            </a:r>
            <a:r>
              <a:rPr lang="cs-CZ" sz="1800" dirty="0">
                <a:solidFill>
                  <a:schemeClr val="accent2"/>
                </a:solidFill>
              </a:rPr>
              <a:t>publicistika, ne „akademický“ tón</a:t>
            </a:r>
          </a:p>
          <a:p>
            <a:pPr marL="609600">
              <a:lnSpc>
                <a:spcPct val="107000"/>
              </a:lnSpc>
              <a:spcAft>
                <a:spcPts val="800"/>
              </a:spcAft>
            </a:pPr>
            <a:r>
              <a:rPr lang="cs-CZ" dirty="0"/>
              <a:t>Ironie/humor: </a:t>
            </a:r>
            <a:r>
              <a:rPr lang="cs-CZ" sz="1800" dirty="0">
                <a:solidFill>
                  <a:schemeClr val="accent2"/>
                </a:solidFill>
              </a:rPr>
              <a:t>pokud jde, zachovat (ne „vysvětlovat“)</a:t>
            </a:r>
          </a:p>
          <a:p>
            <a:pPr marL="609600" fontAlgn="base">
              <a:lnSpc>
                <a:spcPct val="107000"/>
              </a:lnSpc>
              <a:spcAft>
                <a:spcPts val="800"/>
              </a:spcAft>
            </a:pPr>
            <a:r>
              <a:rPr lang="cs-CZ" dirty="0"/>
              <a:t>Anglicismy: </a:t>
            </a:r>
            <a:r>
              <a:rPr lang="cs-CZ" sz="1800" dirty="0">
                <a:solidFill>
                  <a:schemeClr val="accent2"/>
                </a:solidFill>
              </a:rPr>
              <a:t>jen tam, kde jsou v české filmové publicistice běžné</a:t>
            </a:r>
          </a:p>
          <a:p>
            <a:pPr marL="609600" fontAlgn="base">
              <a:lnSpc>
                <a:spcPct val="107000"/>
              </a:lnSpc>
              <a:spcAft>
                <a:spcPts val="800"/>
              </a:spcAft>
            </a:pPr>
            <a:r>
              <a:rPr lang="cs-CZ" dirty="0"/>
              <a:t>Názvy děl: </a:t>
            </a:r>
            <a:r>
              <a:rPr lang="cs-CZ" sz="1800" dirty="0">
                <a:solidFill>
                  <a:schemeClr val="accent2"/>
                </a:solidFill>
              </a:rPr>
              <a:t>jednotně u filmů / seriálů, konzistentní pravidla pro uvozovky a pomlčky</a:t>
            </a:r>
          </a:p>
          <a:p>
            <a:pPr marL="609600" fontAlgn="base">
              <a:lnSpc>
                <a:spcPct val="107000"/>
              </a:lnSpc>
              <a:spcAft>
                <a:spcPts val="800"/>
              </a:spcAft>
            </a:pPr>
            <a:endParaRPr lang="cs-CZ" dirty="0"/>
          </a:p>
          <a:p>
            <a:endParaRPr lang="cs-CZ" dirty="0"/>
          </a:p>
        </p:txBody>
      </p:sp>
      <p:sp>
        <p:nvSpPr>
          <p:cNvPr id="4" name="Zástupný symbol pro zápatí 3">
            <a:extLst>
              <a:ext uri="{FF2B5EF4-FFF2-40B4-BE49-F238E27FC236}">
                <a16:creationId xmlns:a16="http://schemas.microsoft.com/office/drawing/2014/main" id="{54EA2AE5-54A0-472A-87D1-A6328B1C8D7A}"/>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4797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6B867-B237-445D-A7FE-81475A3A70D2}"/>
              </a:ext>
            </a:extLst>
          </p:cNvPr>
          <p:cNvSpPr>
            <a:spLocks noGrp="1"/>
          </p:cNvSpPr>
          <p:nvPr>
            <p:ph type="title"/>
          </p:nvPr>
        </p:nvSpPr>
        <p:spPr/>
        <p:txBody>
          <a:bodyPr/>
          <a:lstStyle/>
          <a:p>
            <a:r>
              <a:rPr lang="cs-CZ" dirty="0"/>
              <a:t>Výchozí text</a:t>
            </a:r>
          </a:p>
        </p:txBody>
      </p:sp>
      <p:sp>
        <p:nvSpPr>
          <p:cNvPr id="3" name="Zástupný obsah 2">
            <a:extLst>
              <a:ext uri="{FF2B5EF4-FFF2-40B4-BE49-F238E27FC236}">
                <a16:creationId xmlns:a16="http://schemas.microsoft.com/office/drawing/2014/main" id="{F7FB5871-5CC6-42CB-A6A8-D891220455E9}"/>
              </a:ext>
            </a:extLst>
          </p:cNvPr>
          <p:cNvSpPr>
            <a:spLocks noGrp="1"/>
          </p:cNvSpPr>
          <p:nvPr>
            <p:ph idx="1"/>
          </p:nvPr>
        </p:nvSpPr>
        <p:spPr>
          <a:xfrm>
            <a:off x="720000" y="2368081"/>
            <a:ext cx="7560000" cy="3991156"/>
          </a:xfrm>
        </p:spPr>
        <p:txBody>
          <a:bodyPr>
            <a:normAutofit fontScale="62500" lnSpcReduction="20000"/>
          </a:bodyPr>
          <a:lstStyle/>
          <a:p>
            <a:pPr marL="0" indent="0" algn="just">
              <a:lnSpc>
                <a:spcPct val="100000"/>
              </a:lnSpc>
              <a:spcAft>
                <a:spcPts val="400"/>
              </a:spcAft>
              <a:buNone/>
            </a:pPr>
            <a:r>
              <a:rPr lang="en-US" sz="2600" b="1" dirty="0"/>
              <a:t>We Bury the Dead review – Daisy Ridley tackles the undead in solid zombie twist</a:t>
            </a:r>
          </a:p>
          <a:p>
            <a:pPr marL="0" indent="0" algn="just">
              <a:lnSpc>
                <a:spcPct val="100000"/>
              </a:lnSpc>
              <a:spcAft>
                <a:spcPts val="400"/>
              </a:spcAft>
              <a:buNone/>
            </a:pPr>
            <a:r>
              <a:rPr lang="en-US" sz="2600" dirty="0"/>
              <a:t>Star Wars alum gives an impressively modest performance in this slightly smarter-than-average survival tale</a:t>
            </a:r>
          </a:p>
          <a:p>
            <a:pPr marL="0" indent="0" algn="just">
              <a:lnSpc>
                <a:spcPct val="100000"/>
              </a:lnSpc>
              <a:spcAft>
                <a:spcPts val="400"/>
              </a:spcAft>
              <a:buNone/>
            </a:pPr>
            <a:r>
              <a:rPr lang="en-US" sz="2600" dirty="0"/>
              <a:t>Unlike some other less resilient horror subgenres, the zombie movie is, fittingly, never going to really die. Neither will film-makers attempting to add their own twist, understandable given how repetitive the die, wake up, lumber, bite and repeat formula has become. Australian director Zak Hilditch’s attempt, the rather buried We Bury the Dead, is therefore not quite as striking as it might have seemed a decade and change ago. Using words such as “contemplative” and “mournful” to describe a film that includes its fair share of gnarly head-smashing has become something of a cliche, so much so that last month’s meta-comedy Anaconda reboot had its characters joke that these days, even a film about a giant snake needs “intergenerational trauma” to work.</a:t>
            </a:r>
          </a:p>
          <a:p>
            <a:pPr marL="0" indent="0" algn="just">
              <a:lnSpc>
                <a:spcPct val="100000"/>
              </a:lnSpc>
              <a:spcAft>
                <a:spcPts val="400"/>
              </a:spcAft>
              <a:buNone/>
            </a:pPr>
            <a:r>
              <a:rPr lang="en-US" sz="2600" dirty="0"/>
              <a:t>But Hilditch mercifully avoids drowning his film in drab self-seriousness. Yes, it’s a zombie survival thriller that’s also about grief – but it’s also just a zombie survival thriller, albeit one with less carnage than some might expect.</a:t>
            </a:r>
          </a:p>
          <a:p>
            <a:endParaRPr lang="cs-CZ" dirty="0"/>
          </a:p>
        </p:txBody>
      </p:sp>
      <p:sp>
        <p:nvSpPr>
          <p:cNvPr id="4" name="Zástupný symbol pro zápatí 3">
            <a:extLst>
              <a:ext uri="{FF2B5EF4-FFF2-40B4-BE49-F238E27FC236}">
                <a16:creationId xmlns:a16="http://schemas.microsoft.com/office/drawing/2014/main" id="{53DB3E03-7309-445F-82D5-EC55E86439E7}"/>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403985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6B867-B237-445D-A7FE-81475A3A70D2}"/>
              </a:ext>
            </a:extLst>
          </p:cNvPr>
          <p:cNvSpPr>
            <a:spLocks noGrp="1"/>
          </p:cNvSpPr>
          <p:nvPr>
            <p:ph type="title"/>
          </p:nvPr>
        </p:nvSpPr>
        <p:spPr/>
        <p:txBody>
          <a:bodyPr/>
          <a:lstStyle/>
          <a:p>
            <a:r>
              <a:rPr lang="cs-CZ" dirty="0"/>
              <a:t>Výchozí text</a:t>
            </a:r>
          </a:p>
        </p:txBody>
      </p:sp>
      <p:sp>
        <p:nvSpPr>
          <p:cNvPr id="3" name="Zástupný obsah 2">
            <a:extLst>
              <a:ext uri="{FF2B5EF4-FFF2-40B4-BE49-F238E27FC236}">
                <a16:creationId xmlns:a16="http://schemas.microsoft.com/office/drawing/2014/main" id="{F7FB5871-5CC6-42CB-A6A8-D891220455E9}"/>
              </a:ext>
            </a:extLst>
          </p:cNvPr>
          <p:cNvSpPr>
            <a:spLocks noGrp="1"/>
          </p:cNvSpPr>
          <p:nvPr>
            <p:ph idx="1"/>
          </p:nvPr>
        </p:nvSpPr>
        <p:spPr>
          <a:xfrm>
            <a:off x="720000" y="2368081"/>
            <a:ext cx="7560000" cy="3991156"/>
          </a:xfrm>
        </p:spPr>
        <p:txBody>
          <a:bodyPr>
            <a:normAutofit fontScale="62500" lnSpcReduction="20000"/>
          </a:bodyPr>
          <a:lstStyle/>
          <a:p>
            <a:pPr marL="0" indent="0" algn="just">
              <a:lnSpc>
                <a:spcPct val="100000"/>
              </a:lnSpc>
              <a:spcAft>
                <a:spcPts val="400"/>
              </a:spcAft>
              <a:buNone/>
            </a:pPr>
            <a:r>
              <a:rPr lang="en-US" sz="2600" b="1" dirty="0">
                <a:highlight>
                  <a:srgbClr val="00FFFF"/>
                </a:highlight>
              </a:rPr>
              <a:t>We Bury the Dead </a:t>
            </a:r>
            <a:r>
              <a:rPr lang="en-US" sz="2600" b="1" dirty="0"/>
              <a:t>review – </a:t>
            </a:r>
            <a:r>
              <a:rPr lang="en-US" sz="2600" b="1" dirty="0">
                <a:highlight>
                  <a:srgbClr val="00FFFF"/>
                </a:highlight>
              </a:rPr>
              <a:t>Daisy Ridley </a:t>
            </a:r>
            <a:r>
              <a:rPr lang="en-US" sz="2600" b="1" dirty="0"/>
              <a:t>tackles the undead in </a:t>
            </a:r>
            <a:r>
              <a:rPr lang="en-US" sz="2600" b="1" dirty="0">
                <a:highlight>
                  <a:srgbClr val="FFFF00"/>
                </a:highlight>
              </a:rPr>
              <a:t>solid zombie twist</a:t>
            </a:r>
          </a:p>
          <a:p>
            <a:pPr marL="0" indent="0" algn="just">
              <a:lnSpc>
                <a:spcPct val="100000"/>
              </a:lnSpc>
              <a:spcAft>
                <a:spcPts val="400"/>
              </a:spcAft>
              <a:buNone/>
            </a:pPr>
            <a:r>
              <a:rPr lang="en-US" sz="2600" dirty="0">
                <a:highlight>
                  <a:srgbClr val="FFFF00"/>
                </a:highlight>
              </a:rPr>
              <a:t>Star Wars alum </a:t>
            </a:r>
            <a:r>
              <a:rPr lang="en-US" sz="2600" dirty="0"/>
              <a:t>gives an impressively modest performance in this </a:t>
            </a:r>
            <a:r>
              <a:rPr lang="en-US" sz="2600" dirty="0">
                <a:highlight>
                  <a:srgbClr val="FFFF00"/>
                </a:highlight>
              </a:rPr>
              <a:t>slightly smarter-than-average survival tale</a:t>
            </a:r>
          </a:p>
          <a:p>
            <a:pPr marL="0" indent="0" algn="just">
              <a:lnSpc>
                <a:spcPct val="100000"/>
              </a:lnSpc>
              <a:spcAft>
                <a:spcPts val="400"/>
              </a:spcAft>
              <a:buNone/>
            </a:pPr>
            <a:r>
              <a:rPr lang="en-US" sz="2600" dirty="0"/>
              <a:t>Unlike some other less resilient horror subgenres, </a:t>
            </a:r>
            <a:r>
              <a:rPr lang="en-US" sz="2600" dirty="0">
                <a:highlight>
                  <a:srgbClr val="FF00FF"/>
                </a:highlight>
              </a:rPr>
              <a:t>the zombie movie is, fittingly, never going to really die. Neither will film-makers </a:t>
            </a:r>
            <a:r>
              <a:rPr lang="en-US" sz="2600" dirty="0"/>
              <a:t>attempting to add their own twist, understandable given </a:t>
            </a:r>
            <a:r>
              <a:rPr lang="en-US" sz="2600" dirty="0">
                <a:highlight>
                  <a:srgbClr val="FF00FF"/>
                </a:highlight>
              </a:rPr>
              <a:t>how repetitive the die, wake up, lumber, bite and repeat formula has become. </a:t>
            </a:r>
            <a:r>
              <a:rPr lang="en-US" sz="2600" dirty="0"/>
              <a:t>Australian director Zak Hilditch’s attempt, the </a:t>
            </a:r>
            <a:r>
              <a:rPr lang="en-US" sz="2600" dirty="0">
                <a:highlight>
                  <a:srgbClr val="FFFF00"/>
                </a:highlight>
              </a:rPr>
              <a:t>rather buried </a:t>
            </a:r>
            <a:r>
              <a:rPr lang="en-US" sz="2600" dirty="0">
                <a:highlight>
                  <a:srgbClr val="00FFFF"/>
                </a:highlight>
              </a:rPr>
              <a:t>We Bury the Dead</a:t>
            </a:r>
            <a:r>
              <a:rPr lang="en-US" sz="2600" dirty="0"/>
              <a:t>, is therefore not quite as striking </a:t>
            </a:r>
            <a:r>
              <a:rPr lang="en-US" sz="2600" dirty="0">
                <a:highlight>
                  <a:srgbClr val="FFFF00"/>
                </a:highlight>
              </a:rPr>
              <a:t>as it might have seemed a decade and change ago</a:t>
            </a:r>
            <a:r>
              <a:rPr lang="en-US" sz="2600" dirty="0"/>
              <a:t>. Using words such as </a:t>
            </a:r>
            <a:r>
              <a:rPr lang="en-US" sz="2600" dirty="0">
                <a:highlight>
                  <a:srgbClr val="FFFF00"/>
                </a:highlight>
              </a:rPr>
              <a:t>“contemplative” and “mournful</a:t>
            </a:r>
            <a:r>
              <a:rPr lang="en-US" sz="2600" dirty="0"/>
              <a:t>” to describe a film that includes its </a:t>
            </a:r>
            <a:r>
              <a:rPr lang="en-US" sz="2600" dirty="0">
                <a:highlight>
                  <a:srgbClr val="FFFF00"/>
                </a:highlight>
              </a:rPr>
              <a:t>fair share of gnarly head-smashing </a:t>
            </a:r>
            <a:r>
              <a:rPr lang="en-US" sz="2600" dirty="0"/>
              <a:t>has become something of a cliche, so much so that last month’s </a:t>
            </a:r>
            <a:r>
              <a:rPr lang="en-US" sz="2600" dirty="0">
                <a:highlight>
                  <a:srgbClr val="FFFF00"/>
                </a:highlight>
              </a:rPr>
              <a:t>meta-comedy </a:t>
            </a:r>
            <a:r>
              <a:rPr lang="en-US" sz="2600" dirty="0">
                <a:highlight>
                  <a:srgbClr val="00FFFF"/>
                </a:highlight>
              </a:rPr>
              <a:t>Anaconda </a:t>
            </a:r>
            <a:r>
              <a:rPr lang="en-US" sz="2600" dirty="0">
                <a:highlight>
                  <a:srgbClr val="FFFF00"/>
                </a:highlight>
              </a:rPr>
              <a:t>reboot</a:t>
            </a:r>
            <a:r>
              <a:rPr lang="en-US" sz="2600" dirty="0"/>
              <a:t> had its characters joke that these days, even a film about a giant snake needs </a:t>
            </a:r>
            <a:r>
              <a:rPr lang="en-US" sz="2600" dirty="0">
                <a:highlight>
                  <a:srgbClr val="FFFF00"/>
                </a:highlight>
              </a:rPr>
              <a:t>“intergenerational trauma” </a:t>
            </a:r>
            <a:r>
              <a:rPr lang="en-US" sz="2600" dirty="0"/>
              <a:t>to work.</a:t>
            </a:r>
          </a:p>
          <a:p>
            <a:pPr marL="0" indent="0" algn="just">
              <a:lnSpc>
                <a:spcPct val="100000"/>
              </a:lnSpc>
              <a:spcAft>
                <a:spcPts val="400"/>
              </a:spcAft>
              <a:buNone/>
            </a:pPr>
            <a:r>
              <a:rPr lang="en-US" sz="2600" dirty="0"/>
              <a:t>But Hilditch mercifully avoids drowning his film in drab self-seriousness. </a:t>
            </a:r>
            <a:r>
              <a:rPr lang="en-US" sz="2600" dirty="0">
                <a:highlight>
                  <a:srgbClr val="C0C0C0"/>
                </a:highlight>
              </a:rPr>
              <a:t>Yes, it’s a zombie survival thriller that’s also about grief – but it’s also just a zombie survival thriller</a:t>
            </a:r>
            <a:r>
              <a:rPr lang="en-US" sz="2600" dirty="0"/>
              <a:t>, albeit one with less carnage than some might expect.</a:t>
            </a:r>
          </a:p>
          <a:p>
            <a:endParaRPr lang="cs-CZ" dirty="0"/>
          </a:p>
        </p:txBody>
      </p:sp>
      <p:sp>
        <p:nvSpPr>
          <p:cNvPr id="4" name="Zástupný symbol pro zápatí 3">
            <a:extLst>
              <a:ext uri="{FF2B5EF4-FFF2-40B4-BE49-F238E27FC236}">
                <a16:creationId xmlns:a16="http://schemas.microsoft.com/office/drawing/2014/main" id="{53DB3E03-7309-445F-82D5-EC55E86439E7}"/>
              </a:ext>
            </a:extLst>
          </p:cNvPr>
          <p:cNvSpPr>
            <a:spLocks noGrp="1"/>
          </p:cNvSpPr>
          <p:nvPr>
            <p:ph type="ftr" sz="quarter" idx="11"/>
          </p:nvPr>
        </p:nvSpPr>
        <p:spPr/>
        <p:txBody>
          <a:bodyPr/>
          <a:lstStyle/>
          <a:p>
            <a:endParaRPr lang="cs-CZ" dirty="0"/>
          </a:p>
        </p:txBody>
      </p:sp>
    </p:spTree>
    <p:extLst>
      <p:ext uri="{BB962C8B-B14F-4D97-AF65-F5344CB8AC3E}">
        <p14:creationId xmlns:p14="http://schemas.microsoft.com/office/powerpoint/2010/main" val="410720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Překlad nadpisu</a:t>
            </a:r>
          </a:p>
        </p:txBody>
      </p:sp>
      <p:sp>
        <p:nvSpPr>
          <p:cNvPr id="3" name="Zástupný symbol pro obsah 2"/>
          <p:cNvSpPr>
            <a:spLocks noGrp="1"/>
          </p:cNvSpPr>
          <p:nvPr>
            <p:ph idx="1"/>
          </p:nvPr>
        </p:nvSpPr>
        <p:spPr/>
        <p:txBody>
          <a:bodyPr>
            <a:normAutofit fontScale="92500" lnSpcReduction="10000"/>
          </a:bodyPr>
          <a:lstStyle/>
          <a:p>
            <a:pPr marL="0" indent="0" algn="just">
              <a:lnSpc>
                <a:spcPct val="100000"/>
              </a:lnSpc>
              <a:spcAft>
                <a:spcPts val="400"/>
              </a:spcAft>
              <a:buNone/>
            </a:pPr>
            <a:r>
              <a:rPr lang="en-US" sz="2000" b="1" dirty="0"/>
              <a:t>We Bury the Dead review – Daisy Ridley tackles the undead in solid zombie twist</a:t>
            </a:r>
            <a:endParaRPr lang="cs-CZ" sz="1900" dirty="0">
              <a:solidFill>
                <a:schemeClr val="bg1">
                  <a:lumMod val="50000"/>
                </a:schemeClr>
              </a:solidFill>
            </a:endParaRPr>
          </a:p>
          <a:p>
            <a:pPr>
              <a:lnSpc>
                <a:spcPct val="100000"/>
              </a:lnSpc>
              <a:spcAft>
                <a:spcPts val="400"/>
              </a:spcAft>
            </a:pPr>
            <a:r>
              <a:rPr lang="cs-CZ" sz="1800" b="1" u="sng" dirty="0">
                <a:highlight>
                  <a:srgbClr val="00FFFF"/>
                </a:highlight>
                <a:latin typeface="Times New Roman" panose="02020603050405020304" pitchFamily="18" charset="0"/>
              </a:rPr>
              <a:t>WE BURRY THE DEATH </a:t>
            </a:r>
            <a:r>
              <a:rPr lang="cs-CZ" sz="1800" dirty="0">
                <a:latin typeface="Times New Roman" panose="02020603050405020304" pitchFamily="18" charset="0"/>
              </a:rPr>
              <a:t>RECENZE, DAISY RIDLEY SE POPERE S NEMRTVÝMI </a:t>
            </a:r>
            <a:r>
              <a:rPr lang="cs-CZ" sz="1800" b="1" u="sng" dirty="0">
                <a:latin typeface="Times New Roman" panose="02020603050405020304" pitchFamily="18" charset="0"/>
              </a:rPr>
              <a:t>V POŘÁDNÉM ZOMBIE ZVRATU</a:t>
            </a:r>
          </a:p>
          <a:p>
            <a:pPr>
              <a:lnSpc>
                <a:spcPct val="100000"/>
              </a:lnSpc>
              <a:spcAft>
                <a:spcPts val="400"/>
              </a:spcAft>
            </a:pPr>
            <a:r>
              <a:rPr lang="cs-CZ" sz="1800" dirty="0">
                <a:latin typeface="Times New Roman" panose="02020603050405020304" pitchFamily="18" charset="0"/>
              </a:rPr>
              <a:t>RECENZE NA FILM </a:t>
            </a:r>
            <a:r>
              <a:rPr lang="cs-CZ" sz="1800" dirty="0">
                <a:highlight>
                  <a:srgbClr val="00FFFF"/>
                </a:highlight>
                <a:latin typeface="Times New Roman" panose="02020603050405020304" pitchFamily="18" charset="0"/>
              </a:rPr>
              <a:t>POHŘBÍVÁME MRTVÉ </a:t>
            </a:r>
            <a:r>
              <a:rPr lang="cs-CZ" sz="1800" dirty="0">
                <a:latin typeface="Times New Roman" panose="02020603050405020304" pitchFamily="18" charset="0"/>
              </a:rPr>
              <a:t>– DAISY RIDLEY SE VYPOŘÁDÁ S NEMRTVÝMI </a:t>
            </a:r>
            <a:r>
              <a:rPr lang="cs-CZ" sz="1800" b="1" u="sng" dirty="0">
                <a:latin typeface="Times New Roman" panose="02020603050405020304" pitchFamily="18" charset="0"/>
              </a:rPr>
              <a:t>V SOLIDNÍM TWISTU NA ZOMBÍKY</a:t>
            </a:r>
          </a:p>
          <a:p>
            <a:pPr>
              <a:lnSpc>
                <a:spcPct val="100000"/>
              </a:lnSpc>
              <a:spcAft>
                <a:spcPts val="400"/>
              </a:spcAft>
            </a:pPr>
            <a:r>
              <a:rPr lang="cs-CZ" sz="1800" b="1" u="sng" dirty="0">
                <a:latin typeface="Times New Roman" panose="02020603050405020304" pitchFamily="18" charset="0"/>
              </a:rPr>
              <a:t>RECENZE KNIHY </a:t>
            </a:r>
            <a:r>
              <a:rPr lang="cs-CZ" sz="1800" dirty="0">
                <a:highlight>
                  <a:srgbClr val="00FFFF"/>
                </a:highlight>
                <a:latin typeface="Times New Roman" panose="02020603050405020304" pitchFamily="18" charset="0"/>
              </a:rPr>
              <a:t>WE BURY THE DEAD </a:t>
            </a:r>
            <a:r>
              <a:rPr lang="cs-CZ" sz="1800" dirty="0">
                <a:latin typeface="Times New Roman" panose="02020603050405020304" pitchFamily="18" charset="0"/>
              </a:rPr>
              <a:t>- DAISY RIDLEY SE PUSTILA DO NEŽIVÝCH </a:t>
            </a:r>
            <a:r>
              <a:rPr lang="cs-CZ" sz="1800" b="1" u="sng" dirty="0">
                <a:latin typeface="Times New Roman" panose="02020603050405020304" pitchFamily="18" charset="0"/>
              </a:rPr>
              <a:t>V PŮSOBIVÉM </a:t>
            </a:r>
            <a:r>
              <a:rPr lang="cs-CZ" sz="1800" dirty="0">
                <a:latin typeface="Times New Roman" panose="02020603050405020304" pitchFamily="18" charset="0"/>
              </a:rPr>
              <a:t>FILMU SE ZOMBIE TÉMATIKOU</a:t>
            </a:r>
          </a:p>
          <a:p>
            <a:pPr>
              <a:lnSpc>
                <a:spcPct val="100000"/>
              </a:lnSpc>
              <a:spcAft>
                <a:spcPts val="400"/>
              </a:spcAft>
            </a:pPr>
            <a:r>
              <a:rPr lang="cs-CZ" sz="1800" dirty="0">
                <a:latin typeface="Times New Roman" panose="02020603050405020304" pitchFamily="18" charset="0"/>
              </a:rPr>
              <a:t>RECENZE FILMU WE BURY THE DEAD – DAISY RIDLEY VE FILMU SE ZAJÍMAVOU ZOMBIE ZÁPLETKOU</a:t>
            </a:r>
          </a:p>
          <a:p>
            <a:pPr>
              <a:lnSpc>
                <a:spcPct val="100000"/>
              </a:lnSpc>
              <a:spcAft>
                <a:spcPts val="400"/>
              </a:spcAft>
            </a:pPr>
            <a:r>
              <a:rPr lang="cs-CZ" sz="1800" dirty="0">
                <a:latin typeface="Times New Roman" panose="02020603050405020304" pitchFamily="18" charset="0"/>
              </a:rPr>
              <a:t>HODNOCENÍ FILMU POHŘBÍME MRTVÉ – DAISY RIDLEY BOJUJE S OŽIVLÝMI MRTVOLAMI</a:t>
            </a:r>
          </a:p>
          <a:p>
            <a:pPr marL="266700" lvl="1" indent="0">
              <a:buNone/>
            </a:pPr>
            <a:endParaRPr lang="cs-CZ" dirty="0"/>
          </a:p>
          <a:p>
            <a:pPr marL="266700" lvl="1" indent="0">
              <a:buNone/>
            </a:pPr>
            <a:endParaRPr lang="cs-CZ" dirty="0"/>
          </a:p>
        </p:txBody>
      </p:sp>
    </p:spTree>
    <p:extLst>
      <p:ext uri="{BB962C8B-B14F-4D97-AF65-F5344CB8AC3E}">
        <p14:creationId xmlns:p14="http://schemas.microsoft.com/office/powerpoint/2010/main" val="3280545460"/>
      </p:ext>
    </p:extLst>
  </p:cSld>
  <p:clrMapOvr>
    <a:masterClrMapping/>
  </p:clrMapOvr>
</p:sld>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1563</TotalTime>
  <Words>1673</Words>
  <Application>Microsoft Office PowerPoint</Application>
  <PresentationFormat>Vlastní</PresentationFormat>
  <Paragraphs>132</Paragraphs>
  <Slides>23</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23</vt:i4>
      </vt:variant>
    </vt:vector>
  </HeadingPairs>
  <TitlesOfParts>
    <vt:vector size="27" baseType="lpstr">
      <vt:lpstr>Arial</vt:lpstr>
      <vt:lpstr>Calibri</vt:lpstr>
      <vt:lpstr>Times New Roman</vt:lpstr>
      <vt:lpstr>Motiv Office</vt:lpstr>
      <vt:lpstr>Prezentace aplikace PowerPoint</vt:lpstr>
      <vt:lpstr>Překladatelská soutěž 2025</vt:lpstr>
      <vt:lpstr>Publicistický styl</vt:lpstr>
      <vt:lpstr>Překladatelské zadání </vt:lpstr>
      <vt:lpstr>idnes.cz </vt:lpstr>
      <vt:lpstr>Prezentace aplikace PowerPoint</vt:lpstr>
      <vt:lpstr>Výchozí text</vt:lpstr>
      <vt:lpstr>Výchozí text</vt:lpstr>
      <vt:lpstr>Překlad nadpisu</vt:lpstr>
      <vt:lpstr>Perex: Star Wars alum</vt:lpstr>
      <vt:lpstr>Star Wars alum </vt:lpstr>
      <vt:lpstr>Star Wars alum </vt:lpstr>
      <vt:lpstr>Ana©konda</vt:lpstr>
      <vt:lpstr>Slovní humor</vt:lpstr>
      <vt:lpstr>Styl a formulace </vt:lpstr>
      <vt:lpstr>Prezentace aplikace PowerPoint</vt:lpstr>
      <vt:lpstr>Významové posuny </vt:lpstr>
      <vt:lpstr>Nepochopení VT, zásadní významové posuny </vt:lpstr>
      <vt:lpstr>Výstavba</vt:lpstr>
      <vt:lpstr>Formální nedostatky </vt:lpstr>
      <vt:lpstr>Formální nedostatky </vt:lpstr>
      <vt:lpstr>Cílový text</vt:lpstr>
      <vt:lpstr>   Dotazy, postřehy, komentáře???   Děkuji vám za pozornost.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Kubánek</dc:creator>
  <cp:lastModifiedBy>Zubakova Josefina</cp:lastModifiedBy>
  <cp:revision>88</cp:revision>
  <dcterms:created xsi:type="dcterms:W3CDTF">2018-01-29T13:00:11Z</dcterms:created>
  <dcterms:modified xsi:type="dcterms:W3CDTF">2026-01-23T08:01:25Z</dcterms:modified>
</cp:coreProperties>
</file>