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2"/>
  </p:notesMasterIdLst>
  <p:sldIdLst>
    <p:sldId id="257" r:id="rId5"/>
    <p:sldId id="258" r:id="rId6"/>
    <p:sldId id="309" r:id="rId7"/>
    <p:sldId id="312" r:id="rId8"/>
    <p:sldId id="256" r:id="rId9"/>
    <p:sldId id="262" r:id="rId10"/>
    <p:sldId id="264" r:id="rId11"/>
    <p:sldId id="265" r:id="rId12"/>
    <p:sldId id="266" r:id="rId13"/>
    <p:sldId id="267" r:id="rId14"/>
    <p:sldId id="268" r:id="rId15"/>
    <p:sldId id="269" r:id="rId16"/>
    <p:sldId id="270" r:id="rId17"/>
    <p:sldId id="271" r:id="rId18"/>
    <p:sldId id="272" r:id="rId19"/>
    <p:sldId id="310" r:id="rId20"/>
    <p:sldId id="311" r:id="rId21"/>
    <p:sldId id="259" r:id="rId22"/>
    <p:sldId id="261" r:id="rId23"/>
    <p:sldId id="273" r:id="rId24"/>
    <p:sldId id="297" r:id="rId25"/>
    <p:sldId id="287" r:id="rId26"/>
    <p:sldId id="298" r:id="rId27"/>
    <p:sldId id="306" r:id="rId28"/>
    <p:sldId id="307" r:id="rId29"/>
    <p:sldId id="308" r:id="rId30"/>
    <p:sldId id="289" r:id="rId31"/>
    <p:sldId id="291" r:id="rId32"/>
    <p:sldId id="301" r:id="rId33"/>
    <p:sldId id="290" r:id="rId34"/>
    <p:sldId id="292" r:id="rId35"/>
    <p:sldId id="302" r:id="rId36"/>
    <p:sldId id="293" r:id="rId37"/>
    <p:sldId id="295" r:id="rId38"/>
    <p:sldId id="300" r:id="rId39"/>
    <p:sldId id="296" r:id="rId40"/>
    <p:sldId id="281" r:id="rId41"/>
  </p:sldIdLst>
  <p:sldSz cx="8999538" cy="6840538"/>
  <p:notesSz cx="6858000" cy="9144000"/>
  <p:defaultTextStyle>
    <a:defPPr>
      <a:defRPr lang="cs-CZ"/>
    </a:defPPr>
    <a:lvl1pPr marL="0" algn="l" defTabSz="905073" rtl="0" eaLnBrk="1" latinLnBrk="0" hangingPunct="1">
      <a:defRPr sz="1782" kern="1200">
        <a:solidFill>
          <a:schemeClr val="tx1"/>
        </a:solidFill>
        <a:latin typeface="+mn-lt"/>
        <a:ea typeface="+mn-ea"/>
        <a:cs typeface="+mn-cs"/>
      </a:defRPr>
    </a:lvl1pPr>
    <a:lvl2pPr marL="452537" algn="l" defTabSz="905073" rtl="0" eaLnBrk="1" latinLnBrk="0" hangingPunct="1">
      <a:defRPr sz="1782" kern="1200">
        <a:solidFill>
          <a:schemeClr val="tx1"/>
        </a:solidFill>
        <a:latin typeface="+mn-lt"/>
        <a:ea typeface="+mn-ea"/>
        <a:cs typeface="+mn-cs"/>
      </a:defRPr>
    </a:lvl2pPr>
    <a:lvl3pPr marL="905073" algn="l" defTabSz="905073" rtl="0" eaLnBrk="1" latinLnBrk="0" hangingPunct="1">
      <a:defRPr sz="1782" kern="1200">
        <a:solidFill>
          <a:schemeClr val="tx1"/>
        </a:solidFill>
        <a:latin typeface="+mn-lt"/>
        <a:ea typeface="+mn-ea"/>
        <a:cs typeface="+mn-cs"/>
      </a:defRPr>
    </a:lvl3pPr>
    <a:lvl4pPr marL="1357610" algn="l" defTabSz="905073" rtl="0" eaLnBrk="1" latinLnBrk="0" hangingPunct="1">
      <a:defRPr sz="1782" kern="1200">
        <a:solidFill>
          <a:schemeClr val="tx1"/>
        </a:solidFill>
        <a:latin typeface="+mn-lt"/>
        <a:ea typeface="+mn-ea"/>
        <a:cs typeface="+mn-cs"/>
      </a:defRPr>
    </a:lvl4pPr>
    <a:lvl5pPr marL="1810146" algn="l" defTabSz="905073" rtl="0" eaLnBrk="1" latinLnBrk="0" hangingPunct="1">
      <a:defRPr sz="1782" kern="1200">
        <a:solidFill>
          <a:schemeClr val="tx1"/>
        </a:solidFill>
        <a:latin typeface="+mn-lt"/>
        <a:ea typeface="+mn-ea"/>
        <a:cs typeface="+mn-cs"/>
      </a:defRPr>
    </a:lvl5pPr>
    <a:lvl6pPr marL="2262683" algn="l" defTabSz="905073" rtl="0" eaLnBrk="1" latinLnBrk="0" hangingPunct="1">
      <a:defRPr sz="1782" kern="1200">
        <a:solidFill>
          <a:schemeClr val="tx1"/>
        </a:solidFill>
        <a:latin typeface="+mn-lt"/>
        <a:ea typeface="+mn-ea"/>
        <a:cs typeface="+mn-cs"/>
      </a:defRPr>
    </a:lvl6pPr>
    <a:lvl7pPr marL="2715219" algn="l" defTabSz="905073" rtl="0" eaLnBrk="1" latinLnBrk="0" hangingPunct="1">
      <a:defRPr sz="1782" kern="1200">
        <a:solidFill>
          <a:schemeClr val="tx1"/>
        </a:solidFill>
        <a:latin typeface="+mn-lt"/>
        <a:ea typeface="+mn-ea"/>
        <a:cs typeface="+mn-cs"/>
      </a:defRPr>
    </a:lvl7pPr>
    <a:lvl8pPr marL="3167756" algn="l" defTabSz="905073" rtl="0" eaLnBrk="1" latinLnBrk="0" hangingPunct="1">
      <a:defRPr sz="1782" kern="1200">
        <a:solidFill>
          <a:schemeClr val="tx1"/>
        </a:solidFill>
        <a:latin typeface="+mn-lt"/>
        <a:ea typeface="+mn-ea"/>
        <a:cs typeface="+mn-cs"/>
      </a:defRPr>
    </a:lvl8pPr>
    <a:lvl9pPr marL="3620292" algn="l" defTabSz="905073" rtl="0" eaLnBrk="1" latinLnBrk="0" hangingPunct="1">
      <a:defRPr sz="1782"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B9F45110-EA9E-46C2-9C9C-EDBF4E0A20A7}">
          <p14:sldIdLst>
            <p14:sldId id="257"/>
            <p14:sldId id="258"/>
            <p14:sldId id="309"/>
            <p14:sldId id="312"/>
            <p14:sldId id="256"/>
            <p14:sldId id="262"/>
            <p14:sldId id="264"/>
            <p14:sldId id="265"/>
            <p14:sldId id="266"/>
            <p14:sldId id="267"/>
            <p14:sldId id="268"/>
            <p14:sldId id="269"/>
            <p14:sldId id="270"/>
            <p14:sldId id="271"/>
            <p14:sldId id="272"/>
            <p14:sldId id="310"/>
            <p14:sldId id="311"/>
            <p14:sldId id="259"/>
            <p14:sldId id="261"/>
            <p14:sldId id="273"/>
            <p14:sldId id="297"/>
            <p14:sldId id="287"/>
            <p14:sldId id="298"/>
            <p14:sldId id="306"/>
            <p14:sldId id="307"/>
            <p14:sldId id="308"/>
            <p14:sldId id="289"/>
            <p14:sldId id="291"/>
            <p14:sldId id="301"/>
            <p14:sldId id="290"/>
            <p14:sldId id="292"/>
            <p14:sldId id="302"/>
            <p14:sldId id="293"/>
            <p14:sldId id="295"/>
            <p14:sldId id="300"/>
            <p14:sldId id="296"/>
            <p14:sldId id="281"/>
          </p14:sldIdLst>
        </p14:section>
        <p14:section name="Oddíl bez názvu" id="{340803A8-342C-45B1-B736-82BB6638C0B7}">
          <p14:sldIdLst/>
        </p14:section>
      </p14:sectionLst>
    </p:ext>
    <p:ext uri="{EFAFB233-063F-42B5-8137-9DF3F51BA10A}">
      <p15:sldGuideLst xmlns:p15="http://schemas.microsoft.com/office/powerpoint/2012/main">
        <p15:guide id="1" orient="horz" pos="2154">
          <p15:clr>
            <a:srgbClr val="A4A3A4"/>
          </p15:clr>
        </p15:guide>
        <p15:guide id="2" pos="28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snapToGrid="0">
      <p:cViewPr varScale="1">
        <p:scale>
          <a:sx n="128" d="100"/>
          <a:sy n="128" d="100"/>
        </p:scale>
        <p:origin x="536" y="184"/>
      </p:cViewPr>
      <p:guideLst>
        <p:guide orient="horz" pos="2154"/>
        <p:guide pos="28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C1901-92BB-4FDD-BA03-8B5D36861ACA}" type="datetimeFigureOut">
              <a:rPr lang="cs-CZ" smtClean="0"/>
              <a:pPr/>
              <a:t>22.01.2026</a:t>
            </a:fld>
            <a:endParaRPr lang="cs-CZ"/>
          </a:p>
        </p:txBody>
      </p:sp>
      <p:sp>
        <p:nvSpPr>
          <p:cNvPr id="4" name="Zástupný symbol pro obrázek snímku 3"/>
          <p:cNvSpPr>
            <a:spLocks noGrp="1" noRot="1" noChangeAspect="1"/>
          </p:cNvSpPr>
          <p:nvPr>
            <p:ph type="sldImg" idx="2"/>
          </p:nvPr>
        </p:nvSpPr>
        <p:spPr>
          <a:xfrm>
            <a:off x="1398588" y="1143000"/>
            <a:ext cx="4060825"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EE4EC-FC1D-4A5C-A5BA-DA124659C1D1}" type="slidenum">
              <a:rPr lang="cs-CZ" smtClean="0"/>
              <a:pPr/>
              <a:t>‹#›</a:t>
            </a:fld>
            <a:endParaRPr lang="cs-CZ"/>
          </a:p>
        </p:txBody>
      </p:sp>
    </p:spTree>
    <p:extLst>
      <p:ext uri="{BB962C8B-B14F-4D97-AF65-F5344CB8AC3E}">
        <p14:creationId xmlns:p14="http://schemas.microsoft.com/office/powerpoint/2010/main" val="4264033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228EE4EC-FC1D-4A5C-A5BA-DA124659C1D1}" type="slidenum">
              <a:rPr lang="cs-CZ" smtClean="0"/>
              <a:pPr/>
              <a:t>2</a:t>
            </a:fld>
            <a:endParaRPr lang="cs-CZ"/>
          </a:p>
        </p:txBody>
      </p:sp>
    </p:spTree>
    <p:extLst>
      <p:ext uri="{BB962C8B-B14F-4D97-AF65-F5344CB8AC3E}">
        <p14:creationId xmlns:p14="http://schemas.microsoft.com/office/powerpoint/2010/main" val="118723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228EE4EC-FC1D-4A5C-A5BA-DA124659C1D1}" type="slidenum">
              <a:rPr lang="cs-CZ" smtClean="0"/>
              <a:pPr/>
              <a:t>18</a:t>
            </a:fld>
            <a:endParaRPr lang="cs-CZ"/>
          </a:p>
        </p:txBody>
      </p:sp>
    </p:spTree>
    <p:extLst>
      <p:ext uri="{BB962C8B-B14F-4D97-AF65-F5344CB8AC3E}">
        <p14:creationId xmlns:p14="http://schemas.microsoft.com/office/powerpoint/2010/main" val="9963139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Úvodní sníme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80000" y="6450675"/>
            <a:ext cx="6840000" cy="216000"/>
          </a:xfrm>
        </p:spPr>
        <p:txBody>
          <a:bodyPr/>
          <a:lstStyle/>
          <a:p>
            <a:pPr algn="ctr"/>
            <a:r>
              <a:rPr lang="cs-CZ" dirty="0"/>
              <a:t>autor prezentace, datum prezentace, univerzitní oddělení, fakulta, adresa</a:t>
            </a:r>
          </a:p>
        </p:txBody>
      </p:sp>
      <p:sp>
        <p:nvSpPr>
          <p:cNvPr id="6" name="Slide Number Placeholder 5"/>
          <p:cNvSpPr>
            <a:spLocks noGrp="1"/>
          </p:cNvSpPr>
          <p:nvPr>
            <p:ph type="sldNum" sz="quarter" idx="12"/>
          </p:nvPr>
        </p:nvSpPr>
        <p:spPr/>
        <p:txBody>
          <a:bodyPr/>
          <a:lstStyle/>
          <a:p>
            <a:fld id="{103B6205-E093-439F-9685-8F7A4FC3F425}" type="slidenum">
              <a:rPr lang="cs-CZ" smtClean="0"/>
              <a:pPr/>
              <a:t>‹#›</a:t>
            </a:fld>
            <a:endParaRPr lang="cs-CZ"/>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8699" y="2904775"/>
            <a:ext cx="3342139" cy="1030988"/>
          </a:xfrm>
          <a:prstGeom prst="rect">
            <a:avLst/>
          </a:prstGeom>
        </p:spPr>
      </p:pic>
    </p:spTree>
    <p:extLst>
      <p:ext uri="{BB962C8B-B14F-4D97-AF65-F5344CB8AC3E}">
        <p14:creationId xmlns:p14="http://schemas.microsoft.com/office/powerpoint/2010/main" val="106057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980001"/>
            <a:ext cx="7560000" cy="1612866"/>
          </a:xfrm>
        </p:spPr>
        <p:txBody>
          <a:bodyPr anchor="t">
            <a:normAutofit/>
          </a:bodyPr>
          <a:lstStyle>
            <a:lvl1pPr algn="l">
              <a:defRPr sz="2600"/>
            </a:lvl1pPr>
          </a:lstStyle>
          <a:p>
            <a:r>
              <a:rPr lang="cs-CZ"/>
              <a:t>Kliknutím lze upravit styl.</a:t>
            </a:r>
            <a:endParaRPr lang="en-US" dirty="0"/>
          </a:p>
        </p:txBody>
      </p:sp>
      <p:sp>
        <p:nvSpPr>
          <p:cNvPr id="3" name="Subtitle 2"/>
          <p:cNvSpPr>
            <a:spLocks noGrp="1"/>
          </p:cNvSpPr>
          <p:nvPr>
            <p:ph type="subTitle" idx="1"/>
          </p:nvPr>
        </p:nvSpPr>
        <p:spPr>
          <a:xfrm>
            <a:off x="720000" y="3592866"/>
            <a:ext cx="7560000" cy="1552712"/>
          </a:xfrm>
        </p:spPr>
        <p:txBody>
          <a:bodyPr/>
          <a:lstStyle>
            <a:lvl1pPr marL="0" indent="0" algn="l">
              <a:buNone/>
              <a:defRPr sz="2362">
                <a:solidFill>
                  <a:schemeClr val="accent2"/>
                </a:solidFill>
              </a:defRPr>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cs-CZ"/>
              <a:t>Kliknutím lze upravit styl předlohy.</a:t>
            </a:r>
            <a:endParaRPr lang="en-US" dirty="0"/>
          </a:p>
        </p:txBody>
      </p:sp>
      <p:sp>
        <p:nvSpPr>
          <p:cNvPr id="5" name="Footer Placeholder 4"/>
          <p:cNvSpPr>
            <a:spLocks noGrp="1"/>
          </p:cNvSpPr>
          <p:nvPr>
            <p:ph type="ftr" sz="quarter" idx="11"/>
          </p:nvPr>
        </p:nvSpPr>
        <p:spPr/>
        <p:txBody>
          <a:bodyPr/>
          <a:lstStyle/>
          <a:p>
            <a:r>
              <a:rPr lang="cs-CZ" dirty="0"/>
              <a:t>autor prezentace, datum prezentace, univerzitní oddělení, fakulta, adresa</a:t>
            </a:r>
          </a:p>
        </p:txBody>
      </p:sp>
      <p:sp>
        <p:nvSpPr>
          <p:cNvPr id="6" name="Slide Number Placeholder 5"/>
          <p:cNvSpPr>
            <a:spLocks noGrp="1"/>
          </p:cNvSpPr>
          <p:nvPr>
            <p:ph type="sldNum" sz="quarter" idx="12"/>
          </p:nvPr>
        </p:nvSpPr>
        <p:spPr/>
        <p:txBody>
          <a:bodyPr/>
          <a:lstStyle/>
          <a:p>
            <a:fld id="{103B6205-E093-439F-9685-8F7A4FC3F425}" type="slidenum">
              <a:rPr lang="cs-CZ" smtClean="0"/>
              <a:pPr/>
              <a:t>‹#›</a:t>
            </a:fld>
            <a:endParaRPr lang="cs-CZ"/>
          </a:p>
        </p:txBody>
      </p:sp>
    </p:spTree>
    <p:extLst>
      <p:ext uri="{BB962C8B-B14F-4D97-AF65-F5344CB8AC3E}">
        <p14:creationId xmlns:p14="http://schemas.microsoft.com/office/powerpoint/2010/main" val="245172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20000" y="4380949"/>
            <a:ext cx="7560000" cy="982528"/>
          </a:xfrm>
        </p:spPr>
        <p:txBody>
          <a:bodyPr anchor="t">
            <a:normAutofit/>
          </a:bodyPr>
          <a:lstStyle>
            <a:lvl1pPr algn="ctr">
              <a:defRPr sz="2600"/>
            </a:lvl1pPr>
          </a:lstStyle>
          <a:p>
            <a:r>
              <a:rPr lang="cs-CZ"/>
              <a:t>Kliknutím lze upravit styl.</a:t>
            </a:r>
            <a:endParaRPr lang="en-US" dirty="0"/>
          </a:p>
        </p:txBody>
      </p:sp>
      <p:sp>
        <p:nvSpPr>
          <p:cNvPr id="3" name="Subtitle 2"/>
          <p:cNvSpPr>
            <a:spLocks noGrp="1"/>
          </p:cNvSpPr>
          <p:nvPr>
            <p:ph type="subTitle" idx="1"/>
          </p:nvPr>
        </p:nvSpPr>
        <p:spPr>
          <a:xfrm>
            <a:off x="720000" y="5363477"/>
            <a:ext cx="7560000" cy="945883"/>
          </a:xfrm>
        </p:spPr>
        <p:txBody>
          <a:bodyPr/>
          <a:lstStyle>
            <a:lvl1pPr marL="0" indent="0" algn="ctr">
              <a:buNone/>
              <a:defRPr sz="2362">
                <a:solidFill>
                  <a:schemeClr val="accent2"/>
                </a:solidFill>
              </a:defRPr>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cs-CZ"/>
              <a:t>Kliknutím lze upravit styl předlohy.</a:t>
            </a:r>
            <a:endParaRPr lang="en-US" dirty="0"/>
          </a:p>
        </p:txBody>
      </p:sp>
      <p:sp>
        <p:nvSpPr>
          <p:cNvPr id="5" name="Footer Placeholder 4"/>
          <p:cNvSpPr>
            <a:spLocks noGrp="1"/>
          </p:cNvSpPr>
          <p:nvPr>
            <p:ph type="ftr" sz="quarter" idx="11"/>
          </p:nvPr>
        </p:nvSpPr>
        <p:spPr>
          <a:xfrm>
            <a:off x="1080000" y="6450675"/>
            <a:ext cx="6840000" cy="216000"/>
          </a:xfrm>
        </p:spPr>
        <p:txBody>
          <a:bodyPr/>
          <a:lstStyle/>
          <a:p>
            <a:pPr algn="ctr"/>
            <a:r>
              <a:rPr lang="cs-CZ" dirty="0"/>
              <a:t>autor prezentace, datum prezentace, univerzitní oddělení, fakulta, adresa</a:t>
            </a:r>
          </a:p>
        </p:txBody>
      </p:sp>
      <p:sp>
        <p:nvSpPr>
          <p:cNvPr id="6" name="Slide Number Placeholder 5"/>
          <p:cNvSpPr>
            <a:spLocks noGrp="1"/>
          </p:cNvSpPr>
          <p:nvPr>
            <p:ph type="sldNum" sz="quarter" idx="12"/>
          </p:nvPr>
        </p:nvSpPr>
        <p:spPr/>
        <p:txBody>
          <a:bodyPr/>
          <a:lstStyle/>
          <a:p>
            <a:fld id="{103B6205-E093-439F-9685-8F7A4FC3F425}" type="slidenum">
              <a:rPr lang="cs-CZ" smtClean="0"/>
              <a:pPr/>
              <a:t>‹#›</a:t>
            </a:fld>
            <a:endParaRPr lang="cs-CZ"/>
          </a:p>
        </p:txBody>
      </p:sp>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97915" y="1260000"/>
            <a:ext cx="2203708" cy="1826518"/>
          </a:xfrm>
          <a:prstGeom prst="rect">
            <a:avLst/>
          </a:prstGeom>
        </p:spPr>
      </p:pic>
    </p:spTree>
    <p:extLst>
      <p:ext uri="{BB962C8B-B14F-4D97-AF65-F5344CB8AC3E}">
        <p14:creationId xmlns:p14="http://schemas.microsoft.com/office/powerpoint/2010/main" val="400524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11"/>
          </p:nvPr>
        </p:nvSpPr>
        <p:spPr/>
        <p:txBody>
          <a:bodyPr/>
          <a:lstStyle/>
          <a:p>
            <a:r>
              <a:rPr lang="cs-CZ"/>
              <a:t>autor prezentace, datum prezentace, univerzitní oddělení, fakulta, adresa</a:t>
            </a:r>
            <a:endParaRPr lang="cs-CZ" dirty="0"/>
          </a:p>
        </p:txBody>
      </p:sp>
      <p:sp>
        <p:nvSpPr>
          <p:cNvPr id="6" name="Slide Number Placeholder 5"/>
          <p:cNvSpPr>
            <a:spLocks noGrp="1"/>
          </p:cNvSpPr>
          <p:nvPr>
            <p:ph type="sldNum" sz="quarter" idx="12"/>
          </p:nvPr>
        </p:nvSpPr>
        <p:spPr/>
        <p:txBody>
          <a:bodyPr/>
          <a:lstStyle/>
          <a:p>
            <a:fld id="{103B6205-E093-439F-9685-8F7A4FC3F425}" type="slidenum">
              <a:rPr lang="cs-CZ" smtClean="0"/>
              <a:pPr/>
              <a:t>‹#›</a:t>
            </a:fld>
            <a:endParaRPr lang="cs-CZ"/>
          </a:p>
        </p:txBody>
      </p:sp>
    </p:spTree>
    <p:extLst>
      <p:ext uri="{BB962C8B-B14F-4D97-AF65-F5344CB8AC3E}">
        <p14:creationId xmlns:p14="http://schemas.microsoft.com/office/powerpoint/2010/main" val="47534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720000" y="2462400"/>
            <a:ext cx="3622702" cy="389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57298" y="2462400"/>
            <a:ext cx="3622702" cy="389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r>
              <a:rPr lang="cs-CZ"/>
              <a:t>autor prezentace, datum prezentace, univerzitní oddělení, fakulta, adresa</a:t>
            </a:r>
          </a:p>
        </p:txBody>
      </p:sp>
      <p:sp>
        <p:nvSpPr>
          <p:cNvPr id="7" name="Slide Number Placeholder 6"/>
          <p:cNvSpPr>
            <a:spLocks noGrp="1"/>
          </p:cNvSpPr>
          <p:nvPr>
            <p:ph type="sldNum" sz="quarter" idx="12"/>
          </p:nvPr>
        </p:nvSpPr>
        <p:spPr/>
        <p:txBody>
          <a:bodyPr/>
          <a:lstStyle/>
          <a:p>
            <a:fld id="{103B6205-E093-439F-9685-8F7A4FC3F425}" type="slidenum">
              <a:rPr lang="cs-CZ" smtClean="0"/>
              <a:pPr/>
              <a:t>‹#›</a:t>
            </a:fld>
            <a:endParaRPr lang="cs-CZ"/>
          </a:p>
        </p:txBody>
      </p:sp>
    </p:spTree>
    <p:extLst>
      <p:ext uri="{BB962C8B-B14F-4D97-AF65-F5344CB8AC3E}">
        <p14:creationId xmlns:p14="http://schemas.microsoft.com/office/powerpoint/2010/main" val="307238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720000" y="1620000"/>
            <a:ext cx="7560000" cy="748800"/>
          </a:xfrm>
        </p:spPr>
        <p:txBody>
          <a:bodyPr/>
          <a:lstStyle/>
          <a:p>
            <a:r>
              <a:rPr lang="cs-CZ"/>
              <a:t>Kliknutím lze upravit styl.</a:t>
            </a:r>
            <a:endParaRPr lang="en-US" dirty="0"/>
          </a:p>
        </p:txBody>
      </p:sp>
      <p:sp>
        <p:nvSpPr>
          <p:cNvPr id="3" name="Text Placeholder 2"/>
          <p:cNvSpPr>
            <a:spLocks noGrp="1"/>
          </p:cNvSpPr>
          <p:nvPr>
            <p:ph type="body" idx="1"/>
          </p:nvPr>
        </p:nvSpPr>
        <p:spPr>
          <a:xfrm>
            <a:off x="720000" y="2368800"/>
            <a:ext cx="3621600" cy="693376"/>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cs-CZ"/>
              <a:t>Kliknutím lze upravit styly předlohy textu.</a:t>
            </a:r>
          </a:p>
        </p:txBody>
      </p:sp>
      <p:sp>
        <p:nvSpPr>
          <p:cNvPr id="4" name="Content Placeholder 3"/>
          <p:cNvSpPr>
            <a:spLocks noGrp="1"/>
          </p:cNvSpPr>
          <p:nvPr>
            <p:ph sz="half" idx="2"/>
          </p:nvPr>
        </p:nvSpPr>
        <p:spPr>
          <a:xfrm>
            <a:off x="720000" y="3151650"/>
            <a:ext cx="3621600" cy="320955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58400" y="2368800"/>
            <a:ext cx="3621600" cy="693376"/>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cs-CZ"/>
              <a:t>Kliknutím lze upravit styly předlohy textu.</a:t>
            </a:r>
          </a:p>
        </p:txBody>
      </p:sp>
      <p:sp>
        <p:nvSpPr>
          <p:cNvPr id="6" name="Content Placeholder 5"/>
          <p:cNvSpPr>
            <a:spLocks noGrp="1"/>
          </p:cNvSpPr>
          <p:nvPr>
            <p:ph sz="quarter" idx="4"/>
          </p:nvPr>
        </p:nvSpPr>
        <p:spPr>
          <a:xfrm>
            <a:off x="4658400" y="3151650"/>
            <a:ext cx="3621600" cy="320955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Footer Placeholder 7"/>
          <p:cNvSpPr>
            <a:spLocks noGrp="1"/>
          </p:cNvSpPr>
          <p:nvPr>
            <p:ph type="ftr" sz="quarter" idx="11"/>
          </p:nvPr>
        </p:nvSpPr>
        <p:spPr/>
        <p:txBody>
          <a:bodyPr/>
          <a:lstStyle/>
          <a:p>
            <a:r>
              <a:rPr lang="cs-CZ"/>
              <a:t>autor prezentace, datum prezentace, univerzitní oddělení, fakulta, adresa</a:t>
            </a:r>
          </a:p>
        </p:txBody>
      </p:sp>
      <p:sp>
        <p:nvSpPr>
          <p:cNvPr id="9" name="Slide Number Placeholder 8"/>
          <p:cNvSpPr>
            <a:spLocks noGrp="1"/>
          </p:cNvSpPr>
          <p:nvPr>
            <p:ph type="sldNum" sz="quarter" idx="12"/>
          </p:nvPr>
        </p:nvSpPr>
        <p:spPr/>
        <p:txBody>
          <a:bodyPr/>
          <a:lstStyle/>
          <a:p>
            <a:fld id="{103B6205-E093-439F-9685-8F7A4FC3F425}" type="slidenum">
              <a:rPr lang="cs-CZ" smtClean="0"/>
              <a:pPr/>
              <a:t>‹#›</a:t>
            </a:fld>
            <a:endParaRPr lang="cs-CZ"/>
          </a:p>
        </p:txBody>
      </p:sp>
    </p:spTree>
    <p:extLst>
      <p:ext uri="{BB962C8B-B14F-4D97-AF65-F5344CB8AC3E}">
        <p14:creationId xmlns:p14="http://schemas.microsoft.com/office/powerpoint/2010/main" val="3611271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4" name="Footer Placeholder 3"/>
          <p:cNvSpPr>
            <a:spLocks noGrp="1"/>
          </p:cNvSpPr>
          <p:nvPr>
            <p:ph type="ftr" sz="quarter" idx="11"/>
          </p:nvPr>
        </p:nvSpPr>
        <p:spPr/>
        <p:txBody>
          <a:bodyPr/>
          <a:lstStyle/>
          <a:p>
            <a:r>
              <a:rPr lang="cs-CZ"/>
              <a:t>autor prezentace, datum prezentace, univerzitní oddělení, fakulta, adresa</a:t>
            </a:r>
          </a:p>
        </p:txBody>
      </p:sp>
      <p:sp>
        <p:nvSpPr>
          <p:cNvPr id="5" name="Slide Number Placeholder 4"/>
          <p:cNvSpPr>
            <a:spLocks noGrp="1"/>
          </p:cNvSpPr>
          <p:nvPr>
            <p:ph type="sldNum" sz="quarter" idx="12"/>
          </p:nvPr>
        </p:nvSpPr>
        <p:spPr/>
        <p:txBody>
          <a:bodyPr/>
          <a:lstStyle/>
          <a:p>
            <a:fld id="{103B6205-E093-439F-9685-8F7A4FC3F425}" type="slidenum">
              <a:rPr lang="cs-CZ" smtClean="0"/>
              <a:pPr/>
              <a:t>‹#›</a:t>
            </a:fld>
            <a:endParaRPr lang="cs-CZ"/>
          </a:p>
        </p:txBody>
      </p:sp>
    </p:spTree>
    <p:extLst>
      <p:ext uri="{BB962C8B-B14F-4D97-AF65-F5344CB8AC3E}">
        <p14:creationId xmlns:p14="http://schemas.microsoft.com/office/powerpoint/2010/main" val="4172472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cs-CZ"/>
              <a:t>autor prezentace, datum prezentace, univerzitní oddělení, fakulta, adresa</a:t>
            </a:r>
          </a:p>
        </p:txBody>
      </p:sp>
      <p:sp>
        <p:nvSpPr>
          <p:cNvPr id="4" name="Slide Number Placeholder 3"/>
          <p:cNvSpPr>
            <a:spLocks noGrp="1"/>
          </p:cNvSpPr>
          <p:nvPr>
            <p:ph type="sldNum" sz="quarter" idx="12"/>
          </p:nvPr>
        </p:nvSpPr>
        <p:spPr/>
        <p:txBody>
          <a:bodyPr/>
          <a:lstStyle/>
          <a:p>
            <a:fld id="{103B6205-E093-439F-9685-8F7A4FC3F425}" type="slidenum">
              <a:rPr lang="cs-CZ" smtClean="0"/>
              <a:pPr/>
              <a:t>‹#›</a:t>
            </a:fld>
            <a:endParaRPr lang="cs-CZ"/>
          </a:p>
        </p:txBody>
      </p:sp>
    </p:spTree>
    <p:extLst>
      <p:ext uri="{BB962C8B-B14F-4D97-AF65-F5344CB8AC3E}">
        <p14:creationId xmlns:p14="http://schemas.microsoft.com/office/powerpoint/2010/main" val="29281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720000" y="1620000"/>
            <a:ext cx="3004102" cy="748800"/>
          </a:xfrm>
        </p:spPr>
        <p:txBody>
          <a:bodyPr anchor="b">
            <a:normAutofit/>
          </a:bodyPr>
          <a:lstStyle>
            <a:lvl1pPr>
              <a:defRPr sz="2600"/>
            </a:lvl1pPr>
          </a:lstStyle>
          <a:p>
            <a:r>
              <a:rPr lang="cs-CZ"/>
              <a:t>Kliknutím lze upravit styl.</a:t>
            </a:r>
            <a:endParaRPr lang="en-US" dirty="0"/>
          </a:p>
        </p:txBody>
      </p:sp>
      <p:sp>
        <p:nvSpPr>
          <p:cNvPr id="3" name="Content Placeholder 2"/>
          <p:cNvSpPr>
            <a:spLocks noGrp="1"/>
          </p:cNvSpPr>
          <p:nvPr>
            <p:ph idx="1"/>
          </p:nvPr>
        </p:nvSpPr>
        <p:spPr>
          <a:xfrm>
            <a:off x="3825976" y="1620000"/>
            <a:ext cx="4454024" cy="4733283"/>
          </a:xfrm>
        </p:spPr>
        <p:txBody>
          <a:bodyPr>
            <a:normAutofit/>
          </a:bodyPr>
          <a:lstStyle>
            <a:lvl1pPr>
              <a:defRPr sz="2400"/>
            </a:lvl1pPr>
            <a:lvl2pPr>
              <a:defRPr sz="2000"/>
            </a:lvl2pPr>
            <a:lvl3pPr>
              <a:defRPr sz="1800"/>
            </a:lvl3pPr>
            <a:lvl4pPr>
              <a:defRPr sz="1600"/>
            </a:lvl4pPr>
            <a:lvl5pPr>
              <a:defRPr sz="1600"/>
            </a:lvl5pPr>
            <a:lvl6pPr>
              <a:defRPr sz="1968"/>
            </a:lvl6pPr>
            <a:lvl7pPr>
              <a:defRPr sz="1968"/>
            </a:lvl7pPr>
            <a:lvl8pPr>
              <a:defRPr sz="1968"/>
            </a:lvl8pPr>
            <a:lvl9pPr>
              <a:defRPr sz="1968"/>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0000" y="2458274"/>
            <a:ext cx="3004102" cy="3902926"/>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cs-CZ"/>
              <a:t>Kliknutím lze upravit styly předlohy textu.</a:t>
            </a:r>
          </a:p>
        </p:txBody>
      </p:sp>
      <p:sp>
        <p:nvSpPr>
          <p:cNvPr id="6" name="Footer Placeholder 5"/>
          <p:cNvSpPr>
            <a:spLocks noGrp="1"/>
          </p:cNvSpPr>
          <p:nvPr>
            <p:ph type="ftr" sz="quarter" idx="11"/>
          </p:nvPr>
        </p:nvSpPr>
        <p:spPr/>
        <p:txBody>
          <a:bodyPr/>
          <a:lstStyle/>
          <a:p>
            <a:r>
              <a:rPr lang="cs-CZ"/>
              <a:t>autor prezentace, datum prezentace, univerzitní oddělení, fakulta, adresa</a:t>
            </a:r>
          </a:p>
        </p:txBody>
      </p:sp>
      <p:sp>
        <p:nvSpPr>
          <p:cNvPr id="7" name="Slide Number Placeholder 6"/>
          <p:cNvSpPr>
            <a:spLocks noGrp="1"/>
          </p:cNvSpPr>
          <p:nvPr>
            <p:ph type="sldNum" sz="quarter" idx="12"/>
          </p:nvPr>
        </p:nvSpPr>
        <p:spPr/>
        <p:txBody>
          <a:bodyPr/>
          <a:lstStyle/>
          <a:p>
            <a:fld id="{103B6205-E093-439F-9685-8F7A4FC3F425}" type="slidenum">
              <a:rPr lang="cs-CZ" smtClean="0"/>
              <a:pPr/>
              <a:t>‹#›</a:t>
            </a:fld>
            <a:endParaRPr lang="cs-CZ"/>
          </a:p>
        </p:txBody>
      </p:sp>
    </p:spTree>
    <p:extLst>
      <p:ext uri="{BB962C8B-B14F-4D97-AF65-F5344CB8AC3E}">
        <p14:creationId xmlns:p14="http://schemas.microsoft.com/office/powerpoint/2010/main" val="3028856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1620000"/>
            <a:ext cx="7560000" cy="748080"/>
          </a:xfrm>
          <a:prstGeom prst="rect">
            <a:avLst/>
          </a:prstGeom>
        </p:spPr>
        <p:txBody>
          <a:bodyPr vert="horz" lIns="0" tIns="0" rIns="0" bIns="0" rtlCol="0" anchor="t">
            <a:normAutofit/>
          </a:bodyPr>
          <a:lstStyle/>
          <a:p>
            <a:r>
              <a:rPr lang="cs-CZ" dirty="0"/>
              <a:t>Kliknutím lze upravit styl.</a:t>
            </a:r>
            <a:endParaRPr lang="en-US" dirty="0"/>
          </a:p>
        </p:txBody>
      </p:sp>
      <p:sp>
        <p:nvSpPr>
          <p:cNvPr id="3" name="Text Placeholder 2"/>
          <p:cNvSpPr>
            <a:spLocks noGrp="1"/>
          </p:cNvSpPr>
          <p:nvPr>
            <p:ph type="body" idx="1"/>
          </p:nvPr>
        </p:nvSpPr>
        <p:spPr>
          <a:xfrm>
            <a:off x="720000" y="2460567"/>
            <a:ext cx="7560000" cy="3898669"/>
          </a:xfrm>
          <a:prstGeom prst="rect">
            <a:avLst/>
          </a:prstGeom>
        </p:spPr>
        <p:txBody>
          <a:bodyPr vert="horz" lIns="0" tIns="0" rIns="0" bIns="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Footer Placeholder 4"/>
          <p:cNvSpPr>
            <a:spLocks noGrp="1"/>
          </p:cNvSpPr>
          <p:nvPr>
            <p:ph type="ftr" sz="quarter" idx="3"/>
          </p:nvPr>
        </p:nvSpPr>
        <p:spPr>
          <a:xfrm>
            <a:off x="720000" y="6450675"/>
            <a:ext cx="7118902" cy="216000"/>
          </a:xfrm>
          <a:prstGeom prst="rect">
            <a:avLst/>
          </a:prstGeom>
        </p:spPr>
        <p:txBody>
          <a:bodyPr vert="horz" lIns="0" tIns="0" rIns="0" bIns="0" rtlCol="0" anchor="b"/>
          <a:lstStyle>
            <a:lvl1pPr algn="l">
              <a:defRPr sz="1000">
                <a:solidFill>
                  <a:schemeClr val="accent1"/>
                </a:solidFill>
                <a:latin typeface="Arial" panose="020B0604020202020204" pitchFamily="34" charset="0"/>
                <a:cs typeface="Arial" panose="020B0604020202020204" pitchFamily="34" charset="0"/>
              </a:defRPr>
            </a:lvl1pPr>
          </a:lstStyle>
          <a:p>
            <a:r>
              <a:rPr lang="cs-CZ"/>
              <a:t>autor prezentace, datum prezentace, univerzitní oddělení, fakulta, adresa</a:t>
            </a:r>
            <a:endParaRPr lang="cs-CZ" dirty="0"/>
          </a:p>
        </p:txBody>
      </p:sp>
      <p:sp>
        <p:nvSpPr>
          <p:cNvPr id="6" name="Slide Number Placeholder 5"/>
          <p:cNvSpPr>
            <a:spLocks noGrp="1"/>
          </p:cNvSpPr>
          <p:nvPr>
            <p:ph type="sldNum" sz="quarter" idx="4"/>
          </p:nvPr>
        </p:nvSpPr>
        <p:spPr>
          <a:xfrm>
            <a:off x="7963593" y="6450675"/>
            <a:ext cx="316407" cy="216000"/>
          </a:xfrm>
          <a:prstGeom prst="rect">
            <a:avLst/>
          </a:prstGeom>
        </p:spPr>
        <p:txBody>
          <a:bodyPr vert="horz" lIns="0" tIns="0" rIns="0" bIns="0" rtlCol="0" anchor="ctr"/>
          <a:lstStyle>
            <a:lvl1pPr algn="r">
              <a:defRPr sz="1000">
                <a:solidFill>
                  <a:schemeClr val="accent1"/>
                </a:solidFill>
                <a:latin typeface="Arial" panose="020B0604020202020204" pitchFamily="34" charset="0"/>
                <a:cs typeface="Arial" panose="020B0604020202020204" pitchFamily="34" charset="0"/>
              </a:defRPr>
            </a:lvl1pPr>
          </a:lstStyle>
          <a:p>
            <a:fld id="{103B6205-E093-439F-9685-8F7A4FC3F425}" type="slidenum">
              <a:rPr lang="cs-CZ" smtClean="0"/>
              <a:pPr/>
              <a:t>‹#›</a:t>
            </a:fld>
            <a:endParaRPr lang="cs-CZ" dirty="0"/>
          </a:p>
        </p:txBody>
      </p:sp>
      <p:pic>
        <p:nvPicPr>
          <p:cNvPr id="10" name="Obrázek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20000" y="540000"/>
            <a:ext cx="2560325" cy="710947"/>
          </a:xfrm>
          <a:prstGeom prst="rect">
            <a:avLst/>
          </a:prstGeom>
        </p:spPr>
      </p:pic>
    </p:spTree>
    <p:extLst>
      <p:ext uri="{BB962C8B-B14F-4D97-AF65-F5344CB8AC3E}">
        <p14:creationId xmlns:p14="http://schemas.microsoft.com/office/powerpoint/2010/main" val="3501032078"/>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85" r:id="rId3"/>
    <p:sldLayoutId id="2147483674" r:id="rId4"/>
    <p:sldLayoutId id="2147483676" r:id="rId5"/>
    <p:sldLayoutId id="2147483677" r:id="rId6"/>
    <p:sldLayoutId id="2147483678" r:id="rId7"/>
    <p:sldLayoutId id="2147483679" r:id="rId8"/>
    <p:sldLayoutId id="2147483680" r:id="rId9"/>
  </p:sldLayoutIdLst>
  <p:hf sldNum="0" hdr="0" dt="0"/>
  <p:txStyles>
    <p:titleStyle>
      <a:lvl1pPr algn="l" defTabSz="899952" rtl="0" eaLnBrk="1" latinLnBrk="0" hangingPunct="1">
        <a:lnSpc>
          <a:spcPct val="90000"/>
        </a:lnSpc>
        <a:spcBef>
          <a:spcPct val="0"/>
        </a:spcBef>
        <a:buNone/>
        <a:defRPr sz="2600" b="1" kern="1200">
          <a:solidFill>
            <a:schemeClr val="accent1"/>
          </a:solidFill>
          <a:latin typeface="Arial" panose="020B0604020202020204" pitchFamily="34" charset="0"/>
          <a:ea typeface="+mj-ea"/>
          <a:cs typeface="Arial" panose="020B0604020202020204" pitchFamily="34" charset="0"/>
        </a:defRPr>
      </a:lvl1pPr>
    </p:titleStyle>
    <p:bodyStyle>
      <a:lvl1pPr marL="266700" indent="-266700" algn="l" defTabSz="899952" rtl="0" eaLnBrk="1" latinLnBrk="0" hangingPunct="1">
        <a:lnSpc>
          <a:spcPct val="90000"/>
        </a:lnSpc>
        <a:spcBef>
          <a:spcPts val="984"/>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539750" indent="-273050" algn="l" defTabSz="899952" rtl="0" eaLnBrk="1" latinLnBrk="0" hangingPunct="1">
        <a:lnSpc>
          <a:spcPct val="90000"/>
        </a:lnSpc>
        <a:spcBef>
          <a:spcPts val="492"/>
        </a:spcBef>
        <a:buFont typeface="Arial" panose="020B0604020202020204" pitchFamily="34" charset="0"/>
        <a:buChar char="−"/>
        <a:defRPr sz="1800" kern="1200">
          <a:solidFill>
            <a:schemeClr val="accent2"/>
          </a:solidFill>
          <a:latin typeface="Arial" panose="020B0604020202020204" pitchFamily="34" charset="0"/>
          <a:ea typeface="+mn-ea"/>
          <a:cs typeface="Arial" panose="020B0604020202020204" pitchFamily="34" charset="0"/>
        </a:defRPr>
      </a:lvl2pPr>
      <a:lvl3pPr marL="806450" indent="-266700" algn="l" defTabSz="899952" rtl="0" eaLnBrk="1" latinLnBrk="0" hangingPunct="1">
        <a:lnSpc>
          <a:spcPct val="90000"/>
        </a:lnSpc>
        <a:spcBef>
          <a:spcPts val="492"/>
        </a:spcBef>
        <a:buFont typeface="Arial" panose="020B0604020202020204" pitchFamily="34" charset="0"/>
        <a:buChar char="−"/>
        <a:defRPr sz="1600" kern="1200">
          <a:solidFill>
            <a:schemeClr val="accent2"/>
          </a:solidFill>
          <a:latin typeface="Arial" panose="020B0604020202020204" pitchFamily="34" charset="0"/>
          <a:ea typeface="+mn-ea"/>
          <a:cs typeface="Arial" panose="020B0604020202020204" pitchFamily="34" charset="0"/>
        </a:defRPr>
      </a:lvl3pPr>
      <a:lvl4pPr marL="1071563" indent="-265113" algn="l" defTabSz="899952" rtl="0" eaLnBrk="1" latinLnBrk="0" hangingPunct="1">
        <a:lnSpc>
          <a:spcPct val="90000"/>
        </a:lnSpc>
        <a:spcBef>
          <a:spcPts val="492"/>
        </a:spcBef>
        <a:buFont typeface="Arial" panose="020B0604020202020204" pitchFamily="34" charset="0"/>
        <a:buChar char="−"/>
        <a:defRPr sz="1400" kern="1200">
          <a:solidFill>
            <a:schemeClr val="accent2"/>
          </a:solidFill>
          <a:latin typeface="Arial" panose="020B0604020202020204" pitchFamily="34" charset="0"/>
          <a:ea typeface="+mn-ea"/>
          <a:cs typeface="Arial" panose="020B0604020202020204" pitchFamily="34" charset="0"/>
        </a:defRPr>
      </a:lvl4pPr>
      <a:lvl5pPr marL="1346200" indent="-274638" algn="l" defTabSz="899952" rtl="0" eaLnBrk="1" latinLnBrk="0" hangingPunct="1">
        <a:lnSpc>
          <a:spcPct val="90000"/>
        </a:lnSpc>
        <a:spcBef>
          <a:spcPts val="492"/>
        </a:spcBef>
        <a:buFont typeface="Arial" panose="020B0604020202020204" pitchFamily="34" charset="0"/>
        <a:buChar char="−"/>
        <a:defRPr sz="1400" kern="1200">
          <a:solidFill>
            <a:schemeClr val="accent2"/>
          </a:solidFill>
          <a:latin typeface="Arial" panose="020B0604020202020204" pitchFamily="34" charset="0"/>
          <a:ea typeface="+mn-ea"/>
          <a:cs typeface="Arial" panose="020B0604020202020204" pitchFamily="34" charset="0"/>
        </a:defRPr>
      </a:lvl5pPr>
      <a:lvl6pPr marL="2474869"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4846"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4822"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4798"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899952" rtl="0" eaLnBrk="1" latinLnBrk="0" hangingPunct="1">
        <a:defRPr sz="1772" kern="1200">
          <a:solidFill>
            <a:schemeClr val="tx1"/>
          </a:solidFill>
          <a:latin typeface="+mn-lt"/>
          <a:ea typeface="+mn-ea"/>
          <a:cs typeface="+mn-cs"/>
        </a:defRPr>
      </a:lvl1pPr>
      <a:lvl2pPr marL="449976" algn="l" defTabSz="899952" rtl="0" eaLnBrk="1" latinLnBrk="0" hangingPunct="1">
        <a:defRPr sz="1772" kern="1200">
          <a:solidFill>
            <a:schemeClr val="tx1"/>
          </a:solidFill>
          <a:latin typeface="+mn-lt"/>
          <a:ea typeface="+mn-ea"/>
          <a:cs typeface="+mn-cs"/>
        </a:defRPr>
      </a:lvl2pPr>
      <a:lvl3pPr marL="899952" algn="l" defTabSz="899952" rtl="0" eaLnBrk="1" latinLnBrk="0" hangingPunct="1">
        <a:defRPr sz="1772" kern="1200">
          <a:solidFill>
            <a:schemeClr val="tx1"/>
          </a:solidFill>
          <a:latin typeface="+mn-lt"/>
          <a:ea typeface="+mn-ea"/>
          <a:cs typeface="+mn-cs"/>
        </a:defRPr>
      </a:lvl3pPr>
      <a:lvl4pPr marL="1349929" algn="l" defTabSz="899952" rtl="0" eaLnBrk="1" latinLnBrk="0" hangingPunct="1">
        <a:defRPr sz="1772" kern="1200">
          <a:solidFill>
            <a:schemeClr val="tx1"/>
          </a:solidFill>
          <a:latin typeface="+mn-lt"/>
          <a:ea typeface="+mn-ea"/>
          <a:cs typeface="+mn-cs"/>
        </a:defRPr>
      </a:lvl4pPr>
      <a:lvl5pPr marL="1799905" algn="l" defTabSz="899952" rtl="0" eaLnBrk="1" latinLnBrk="0" hangingPunct="1">
        <a:defRPr sz="1772" kern="1200">
          <a:solidFill>
            <a:schemeClr val="tx1"/>
          </a:solidFill>
          <a:latin typeface="+mn-lt"/>
          <a:ea typeface="+mn-ea"/>
          <a:cs typeface="+mn-cs"/>
        </a:defRPr>
      </a:lvl5pPr>
      <a:lvl6pPr marL="2249881" algn="l" defTabSz="899952" rtl="0" eaLnBrk="1" latinLnBrk="0" hangingPunct="1">
        <a:defRPr sz="1772" kern="1200">
          <a:solidFill>
            <a:schemeClr val="tx1"/>
          </a:solidFill>
          <a:latin typeface="+mn-lt"/>
          <a:ea typeface="+mn-ea"/>
          <a:cs typeface="+mn-cs"/>
        </a:defRPr>
      </a:lvl6pPr>
      <a:lvl7pPr marL="2699857" algn="l" defTabSz="899952" rtl="0" eaLnBrk="1" latinLnBrk="0" hangingPunct="1">
        <a:defRPr sz="1772" kern="1200">
          <a:solidFill>
            <a:schemeClr val="tx1"/>
          </a:solidFill>
          <a:latin typeface="+mn-lt"/>
          <a:ea typeface="+mn-ea"/>
          <a:cs typeface="+mn-cs"/>
        </a:defRPr>
      </a:lvl7pPr>
      <a:lvl8pPr marL="3149834" algn="l" defTabSz="899952" rtl="0" eaLnBrk="1" latinLnBrk="0" hangingPunct="1">
        <a:defRPr sz="1772" kern="1200">
          <a:solidFill>
            <a:schemeClr val="tx1"/>
          </a:solidFill>
          <a:latin typeface="+mn-lt"/>
          <a:ea typeface="+mn-ea"/>
          <a:cs typeface="+mn-cs"/>
        </a:defRPr>
      </a:lvl8pPr>
      <a:lvl9pPr marL="3599810" algn="l" defTabSz="899952"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5000"/>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53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2FF3-FC49-5DAD-920C-C276EF2E6F5F}"/>
              </a:ext>
            </a:extLst>
          </p:cNvPr>
          <p:cNvSpPr>
            <a:spLocks noGrp="1"/>
          </p:cNvSpPr>
          <p:nvPr>
            <p:ph type="title"/>
          </p:nvPr>
        </p:nvSpPr>
        <p:spPr/>
        <p:txBody>
          <a:bodyPr>
            <a:normAutofit/>
          </a:bodyPr>
          <a:lstStyle/>
          <a:p>
            <a:r>
              <a:rPr lang="fr-FR" sz="2000" i="1" dirty="0">
                <a:solidFill>
                  <a:srgbClr val="FF0000"/>
                </a:solidFill>
              </a:rPr>
              <a:t>« tu as de la chance »</a:t>
            </a:r>
            <a:endParaRPr lang="en-DE" sz="2000" i="1" dirty="0"/>
          </a:p>
        </p:txBody>
      </p:sp>
      <p:sp>
        <p:nvSpPr>
          <p:cNvPr id="3" name="Content Placeholder 2">
            <a:extLst>
              <a:ext uri="{FF2B5EF4-FFF2-40B4-BE49-F238E27FC236}">
                <a16:creationId xmlns:a16="http://schemas.microsoft.com/office/drawing/2014/main" id="{C9CB9E50-0244-86E7-C4C1-13BD30ADC4F6}"/>
              </a:ext>
            </a:extLst>
          </p:cNvPr>
          <p:cNvSpPr>
            <a:spLocks noGrp="1"/>
          </p:cNvSpPr>
          <p:nvPr>
            <p:ph sz="half" idx="1"/>
          </p:nvPr>
        </p:nvSpPr>
        <p:spPr/>
        <p:txBody>
          <a:bodyPr/>
          <a:lstStyle/>
          <a:p>
            <a:pPr marL="0" indent="0">
              <a:buNone/>
            </a:pPr>
            <a:r>
              <a:rPr lang="en-DE" dirty="0">
                <a:solidFill>
                  <a:srgbClr val="FF0000"/>
                </a:solidFill>
              </a:rPr>
              <a:t>máš šanci</a:t>
            </a:r>
          </a:p>
          <a:p>
            <a:pPr marL="0" indent="0">
              <a:buNone/>
            </a:pPr>
            <a:r>
              <a:rPr lang="en-DE" dirty="0">
                <a:solidFill>
                  <a:srgbClr val="FF0000"/>
                </a:solidFill>
              </a:rPr>
              <a:t>ty </a:t>
            </a:r>
            <a:r>
              <a:rPr lang="en-GB" dirty="0">
                <a:solidFill>
                  <a:srgbClr val="FF0000"/>
                </a:solidFill>
              </a:rPr>
              <a:t>i</a:t>
            </a:r>
            <a:r>
              <a:rPr lang="en-DE" dirty="0">
                <a:solidFill>
                  <a:srgbClr val="FF0000"/>
                </a:solidFill>
              </a:rPr>
              <a:t> já máme šanci</a:t>
            </a:r>
          </a:p>
          <a:p>
            <a:pPr marL="0" indent="0">
              <a:buNone/>
            </a:pPr>
            <a:r>
              <a:rPr lang="en-DE" dirty="0">
                <a:solidFill>
                  <a:srgbClr val="FF0000"/>
                </a:solidFill>
              </a:rPr>
              <a:t>to je naše šance</a:t>
            </a:r>
          </a:p>
          <a:p>
            <a:pPr marL="0" indent="0">
              <a:buNone/>
            </a:pPr>
            <a:endParaRPr lang="en-DE" dirty="0">
              <a:solidFill>
                <a:srgbClr val="FF0000"/>
              </a:solidFill>
            </a:endParaRPr>
          </a:p>
        </p:txBody>
      </p:sp>
      <p:sp>
        <p:nvSpPr>
          <p:cNvPr id="4" name="Content Placeholder 3">
            <a:extLst>
              <a:ext uri="{FF2B5EF4-FFF2-40B4-BE49-F238E27FC236}">
                <a16:creationId xmlns:a16="http://schemas.microsoft.com/office/drawing/2014/main" id="{78BEB0E2-4D99-6989-8732-8E9C30FE83F0}"/>
              </a:ext>
            </a:extLst>
          </p:cNvPr>
          <p:cNvSpPr>
            <a:spLocks noGrp="1"/>
          </p:cNvSpPr>
          <p:nvPr>
            <p:ph sz="half" idx="2"/>
          </p:nvPr>
        </p:nvSpPr>
        <p:spPr/>
        <p:txBody>
          <a:bodyPr/>
          <a:lstStyle/>
          <a:p>
            <a:pPr marL="0" indent="0">
              <a:buNone/>
            </a:pPr>
            <a:r>
              <a:rPr lang="cs-CZ" noProof="0" dirty="0">
                <a:solidFill>
                  <a:srgbClr val="00B050"/>
                </a:solidFill>
              </a:rPr>
              <a:t>máš štěstí</a:t>
            </a:r>
          </a:p>
          <a:p>
            <a:pPr marL="0" indent="0">
              <a:buNone/>
            </a:pPr>
            <a:r>
              <a:rPr lang="cs-CZ" noProof="0" dirty="0">
                <a:solidFill>
                  <a:srgbClr val="00B050"/>
                </a:solidFill>
              </a:rPr>
              <a:t>ty i já máme štěstí</a:t>
            </a:r>
          </a:p>
        </p:txBody>
      </p:sp>
      <p:sp>
        <p:nvSpPr>
          <p:cNvPr id="5" name="Footer Placeholder 4">
            <a:extLst>
              <a:ext uri="{FF2B5EF4-FFF2-40B4-BE49-F238E27FC236}">
                <a16:creationId xmlns:a16="http://schemas.microsoft.com/office/drawing/2014/main" id="{0A95B1C9-AE50-591A-9789-FD210E11C301}"/>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63388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9E8A-FEF0-620A-5D3B-B95649B34A00}"/>
              </a:ext>
            </a:extLst>
          </p:cNvPr>
          <p:cNvSpPr>
            <a:spLocks noGrp="1"/>
          </p:cNvSpPr>
          <p:nvPr>
            <p:ph type="title"/>
          </p:nvPr>
        </p:nvSpPr>
        <p:spPr/>
        <p:txBody>
          <a:bodyPr>
            <a:normAutofit/>
          </a:bodyPr>
          <a:lstStyle/>
          <a:p>
            <a:r>
              <a:rPr lang="fr-FR" sz="2000" i="1" dirty="0">
                <a:solidFill>
                  <a:srgbClr val="FF0000"/>
                </a:solidFill>
              </a:rPr>
              <a:t>« Crois en mon expérience de femme. »</a:t>
            </a:r>
            <a:endParaRPr lang="en-DE" sz="2000" i="1" dirty="0"/>
          </a:p>
        </p:txBody>
      </p:sp>
      <p:sp>
        <p:nvSpPr>
          <p:cNvPr id="3" name="Content Placeholder 2">
            <a:extLst>
              <a:ext uri="{FF2B5EF4-FFF2-40B4-BE49-F238E27FC236}">
                <a16:creationId xmlns:a16="http://schemas.microsoft.com/office/drawing/2014/main" id="{9E6A6A78-3F15-8428-FBC8-FB52A0FF8014}"/>
              </a:ext>
            </a:extLst>
          </p:cNvPr>
          <p:cNvSpPr>
            <a:spLocks noGrp="1"/>
          </p:cNvSpPr>
          <p:nvPr>
            <p:ph sz="half" idx="1"/>
          </p:nvPr>
        </p:nvSpPr>
        <p:spPr/>
        <p:txBody>
          <a:bodyPr/>
          <a:lstStyle/>
          <a:p>
            <a:pPr marL="0" indent="0">
              <a:buNone/>
            </a:pPr>
            <a:r>
              <a:rPr lang="en-DE" dirty="0">
                <a:solidFill>
                  <a:srgbClr val="FF0000"/>
                </a:solidFill>
              </a:rPr>
              <a:t>Věř mým zkušenostem jakožto žena.</a:t>
            </a:r>
          </a:p>
          <a:p>
            <a:pPr marL="0" indent="0">
              <a:buNone/>
            </a:pPr>
            <a:r>
              <a:rPr lang="en-DE" dirty="0">
                <a:solidFill>
                  <a:srgbClr val="FF0000"/>
                </a:solidFill>
              </a:rPr>
              <a:t>Mysli na mou zkušenost s ženami. </a:t>
            </a:r>
          </a:p>
          <a:p>
            <a:pPr marL="0" indent="0">
              <a:buNone/>
            </a:pPr>
            <a:r>
              <a:rPr lang="en-DE" dirty="0">
                <a:solidFill>
                  <a:srgbClr val="FF0000"/>
                </a:solidFill>
              </a:rPr>
              <a:t>Věř mé znalosti žen.</a:t>
            </a:r>
          </a:p>
          <a:p>
            <a:pPr marL="0" indent="0">
              <a:buNone/>
            </a:pPr>
            <a:r>
              <a:rPr lang="en-DE" dirty="0">
                <a:solidFill>
                  <a:srgbClr val="FF0000"/>
                </a:solidFill>
              </a:rPr>
              <a:t>Věř v moji ženskou zkušenost.</a:t>
            </a:r>
          </a:p>
          <a:p>
            <a:pPr marL="0" indent="0">
              <a:buNone/>
            </a:pPr>
            <a:r>
              <a:rPr lang="en-DE" dirty="0">
                <a:solidFill>
                  <a:srgbClr val="FF0000"/>
                </a:solidFill>
              </a:rPr>
              <a:t>Věř v mou ženskou praxi.</a:t>
            </a:r>
          </a:p>
          <a:p>
            <a:pPr marL="0" indent="0">
              <a:buNone/>
            </a:pPr>
            <a:r>
              <a:rPr lang="en-DE" dirty="0">
                <a:solidFill>
                  <a:srgbClr val="FF0000"/>
                </a:solidFill>
              </a:rPr>
              <a:t>Věř v mou praxi vdané ženy.</a:t>
            </a:r>
          </a:p>
        </p:txBody>
      </p:sp>
      <p:sp>
        <p:nvSpPr>
          <p:cNvPr id="4" name="Content Placeholder 3">
            <a:extLst>
              <a:ext uri="{FF2B5EF4-FFF2-40B4-BE49-F238E27FC236}">
                <a16:creationId xmlns:a16="http://schemas.microsoft.com/office/drawing/2014/main" id="{F5CF354D-936D-DC07-39AC-ED092CE6B477}"/>
              </a:ext>
            </a:extLst>
          </p:cNvPr>
          <p:cNvSpPr>
            <a:spLocks noGrp="1"/>
          </p:cNvSpPr>
          <p:nvPr>
            <p:ph sz="half" idx="2"/>
          </p:nvPr>
        </p:nvSpPr>
        <p:spPr/>
        <p:txBody>
          <a:bodyPr/>
          <a:lstStyle/>
          <a:p>
            <a:pPr marL="0" indent="0">
              <a:buNone/>
            </a:pPr>
            <a:r>
              <a:rPr lang="en-DE" dirty="0">
                <a:solidFill>
                  <a:srgbClr val="FFC000"/>
                </a:solidFill>
              </a:rPr>
              <a:t>Věř ve zkušenost ženy.</a:t>
            </a:r>
          </a:p>
          <a:p>
            <a:pPr marL="0" indent="0">
              <a:buNone/>
            </a:pPr>
            <a:r>
              <a:rPr lang="en-DE" dirty="0">
                <a:solidFill>
                  <a:srgbClr val="FFC000"/>
                </a:solidFill>
              </a:rPr>
              <a:t>Věř zkušenostem starší ženy.</a:t>
            </a:r>
          </a:p>
          <a:p>
            <a:pPr marL="0" indent="0">
              <a:buNone/>
            </a:pPr>
            <a:r>
              <a:rPr lang="en-DE" dirty="0">
                <a:solidFill>
                  <a:srgbClr val="00B050"/>
                </a:solidFill>
              </a:rPr>
              <a:t>Věř v moje zkušenosti ženy.</a:t>
            </a:r>
          </a:p>
          <a:p>
            <a:pPr marL="0" indent="0">
              <a:buNone/>
            </a:pPr>
            <a:r>
              <a:rPr lang="en-DE" dirty="0">
                <a:solidFill>
                  <a:srgbClr val="00B050"/>
                </a:solidFill>
              </a:rPr>
              <a:t>Věř mým zkušenostem ženy.</a:t>
            </a:r>
          </a:p>
          <a:p>
            <a:pPr marL="0" indent="0">
              <a:buNone/>
            </a:pPr>
            <a:endParaRPr lang="en-DE" dirty="0">
              <a:solidFill>
                <a:srgbClr val="00B050"/>
              </a:solidFill>
            </a:endParaRPr>
          </a:p>
          <a:p>
            <a:pPr marL="0" indent="0">
              <a:buNone/>
            </a:pPr>
            <a:endParaRPr lang="en-DE" dirty="0">
              <a:solidFill>
                <a:srgbClr val="00B050"/>
              </a:solidFill>
            </a:endParaRPr>
          </a:p>
        </p:txBody>
      </p:sp>
      <p:sp>
        <p:nvSpPr>
          <p:cNvPr id="5" name="Footer Placeholder 4">
            <a:extLst>
              <a:ext uri="{FF2B5EF4-FFF2-40B4-BE49-F238E27FC236}">
                <a16:creationId xmlns:a16="http://schemas.microsoft.com/office/drawing/2014/main" id="{5FE48C5E-2F3F-8A89-1B8C-E965119677E5}"/>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11860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5276-4F76-3151-7D00-FBD79746677C}"/>
              </a:ext>
            </a:extLst>
          </p:cNvPr>
          <p:cNvSpPr>
            <a:spLocks noGrp="1"/>
          </p:cNvSpPr>
          <p:nvPr>
            <p:ph type="title"/>
          </p:nvPr>
        </p:nvSpPr>
        <p:spPr/>
        <p:txBody>
          <a:bodyPr>
            <a:normAutofit/>
          </a:bodyPr>
          <a:lstStyle/>
          <a:p>
            <a:r>
              <a:rPr lang="fr-FR" sz="2000" i="1" dirty="0"/>
              <a:t>« une telle </a:t>
            </a:r>
            <a:r>
              <a:rPr lang="fr-FR" sz="2000" i="1" dirty="0">
                <a:solidFill>
                  <a:srgbClr val="FF0000"/>
                </a:solidFill>
              </a:rPr>
              <a:t>alliance</a:t>
            </a:r>
            <a:r>
              <a:rPr lang="fr-FR" sz="2000" i="1" dirty="0"/>
              <a:t>. »</a:t>
            </a:r>
            <a:endParaRPr lang="en-DE" sz="1800" i="1" dirty="0"/>
          </a:p>
        </p:txBody>
      </p:sp>
      <p:sp>
        <p:nvSpPr>
          <p:cNvPr id="3" name="Content Placeholder 2">
            <a:extLst>
              <a:ext uri="{FF2B5EF4-FFF2-40B4-BE49-F238E27FC236}">
                <a16:creationId xmlns:a16="http://schemas.microsoft.com/office/drawing/2014/main" id="{747F0B8B-BDAC-7BBF-CDE0-F6F3133B3FB8}"/>
              </a:ext>
            </a:extLst>
          </p:cNvPr>
          <p:cNvSpPr>
            <a:spLocks noGrp="1"/>
          </p:cNvSpPr>
          <p:nvPr>
            <p:ph sz="half" idx="1"/>
          </p:nvPr>
        </p:nvSpPr>
        <p:spPr/>
        <p:txBody>
          <a:bodyPr/>
          <a:lstStyle/>
          <a:p>
            <a:pPr marL="0" indent="0">
              <a:buNone/>
            </a:pPr>
            <a:r>
              <a:rPr lang="en-DE" dirty="0">
                <a:solidFill>
                  <a:srgbClr val="FF0000"/>
                </a:solidFill>
              </a:rPr>
              <a:t>takového spojení</a:t>
            </a:r>
          </a:p>
          <a:p>
            <a:pPr marL="0" indent="0">
              <a:buNone/>
            </a:pPr>
            <a:r>
              <a:rPr lang="en-DE" dirty="0">
                <a:solidFill>
                  <a:srgbClr val="FF0000"/>
                </a:solidFill>
              </a:rPr>
              <a:t>takového spojenectví</a:t>
            </a:r>
          </a:p>
        </p:txBody>
      </p:sp>
      <p:sp>
        <p:nvSpPr>
          <p:cNvPr id="4" name="Content Placeholder 3">
            <a:extLst>
              <a:ext uri="{FF2B5EF4-FFF2-40B4-BE49-F238E27FC236}">
                <a16:creationId xmlns:a16="http://schemas.microsoft.com/office/drawing/2014/main" id="{3972CF5E-B47D-A100-5B82-4EA8464188C4}"/>
              </a:ext>
            </a:extLst>
          </p:cNvPr>
          <p:cNvSpPr>
            <a:spLocks noGrp="1"/>
          </p:cNvSpPr>
          <p:nvPr>
            <p:ph sz="half" idx="2"/>
          </p:nvPr>
        </p:nvSpPr>
        <p:spPr/>
        <p:txBody>
          <a:bodyPr/>
          <a:lstStyle/>
          <a:p>
            <a:pPr marL="0" indent="0">
              <a:buNone/>
            </a:pPr>
            <a:r>
              <a:rPr lang="en-DE" dirty="0">
                <a:solidFill>
                  <a:srgbClr val="FFC000"/>
                </a:solidFill>
              </a:rPr>
              <a:t>takového sňatku</a:t>
            </a:r>
          </a:p>
          <a:p>
            <a:pPr marL="0" indent="0">
              <a:buNone/>
            </a:pPr>
            <a:r>
              <a:rPr lang="en-DE" dirty="0">
                <a:solidFill>
                  <a:srgbClr val="00B050"/>
                </a:solidFill>
              </a:rPr>
              <a:t>takový svazek</a:t>
            </a:r>
          </a:p>
        </p:txBody>
      </p:sp>
      <p:sp>
        <p:nvSpPr>
          <p:cNvPr id="5" name="Footer Placeholder 4">
            <a:extLst>
              <a:ext uri="{FF2B5EF4-FFF2-40B4-BE49-F238E27FC236}">
                <a16:creationId xmlns:a16="http://schemas.microsoft.com/office/drawing/2014/main" id="{1D150215-FA70-8E64-37FE-311BCC97CDFF}"/>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24575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B9A-ED96-3BA6-3123-123C2E988CC0}"/>
              </a:ext>
            </a:extLst>
          </p:cNvPr>
          <p:cNvSpPr>
            <a:spLocks noGrp="1"/>
          </p:cNvSpPr>
          <p:nvPr>
            <p:ph type="title"/>
          </p:nvPr>
        </p:nvSpPr>
        <p:spPr/>
        <p:txBody>
          <a:bodyPr>
            <a:normAutofit/>
          </a:bodyPr>
          <a:lstStyle/>
          <a:p>
            <a:r>
              <a:rPr lang="fr-FR" sz="2000" i="1" dirty="0"/>
              <a:t>« à </a:t>
            </a:r>
            <a:r>
              <a:rPr lang="fr-FR" sz="2000" i="1" dirty="0">
                <a:solidFill>
                  <a:srgbClr val="FF0000"/>
                </a:solidFill>
              </a:rPr>
              <a:t>l’abri du besoin »</a:t>
            </a:r>
            <a:endParaRPr lang="en-DE" sz="2000" i="1" dirty="0"/>
          </a:p>
        </p:txBody>
      </p:sp>
      <p:sp>
        <p:nvSpPr>
          <p:cNvPr id="3" name="Content Placeholder 2">
            <a:extLst>
              <a:ext uri="{FF2B5EF4-FFF2-40B4-BE49-F238E27FC236}">
                <a16:creationId xmlns:a16="http://schemas.microsoft.com/office/drawing/2014/main" id="{A896C95D-A5F6-5DFC-60D4-00C8F8199395}"/>
              </a:ext>
            </a:extLst>
          </p:cNvPr>
          <p:cNvSpPr>
            <a:spLocks noGrp="1"/>
          </p:cNvSpPr>
          <p:nvPr>
            <p:ph sz="half" idx="1"/>
          </p:nvPr>
        </p:nvSpPr>
        <p:spPr/>
        <p:txBody>
          <a:bodyPr/>
          <a:lstStyle/>
          <a:p>
            <a:pPr marL="0" indent="0">
              <a:buNone/>
            </a:pPr>
            <a:r>
              <a:rPr lang="en-DE" dirty="0">
                <a:solidFill>
                  <a:srgbClr val="FF0000"/>
                </a:solidFill>
              </a:rPr>
              <a:t>chráněná</a:t>
            </a:r>
          </a:p>
          <a:p>
            <a:pPr marL="0" indent="0">
              <a:buNone/>
            </a:pPr>
            <a:r>
              <a:rPr lang="en-DE" dirty="0">
                <a:solidFill>
                  <a:srgbClr val="FF0000"/>
                </a:solidFill>
              </a:rPr>
              <a:t>nebýt v nouzi</a:t>
            </a:r>
          </a:p>
          <a:p>
            <a:pPr marL="0" indent="0">
              <a:buNone/>
            </a:pPr>
            <a:r>
              <a:rPr lang="en-DE" dirty="0">
                <a:solidFill>
                  <a:srgbClr val="FF0000"/>
                </a:solidFill>
              </a:rPr>
              <a:t>mít potřebnou ochranu</a:t>
            </a:r>
          </a:p>
          <a:p>
            <a:pPr marL="0" indent="0">
              <a:buNone/>
            </a:pPr>
            <a:r>
              <a:rPr lang="en-DE" dirty="0">
                <a:solidFill>
                  <a:srgbClr val="FF0000"/>
                </a:solidFill>
              </a:rPr>
              <a:t>aby byla v úkrytu</a:t>
            </a:r>
          </a:p>
          <a:p>
            <a:pPr marL="0" indent="0">
              <a:buNone/>
            </a:pPr>
            <a:r>
              <a:rPr lang="en-DE" dirty="0">
                <a:solidFill>
                  <a:srgbClr val="FF0000"/>
                </a:solidFill>
              </a:rPr>
              <a:t>být mimo dosah nouze</a:t>
            </a:r>
          </a:p>
        </p:txBody>
      </p:sp>
      <p:sp>
        <p:nvSpPr>
          <p:cNvPr id="4" name="Content Placeholder 3">
            <a:extLst>
              <a:ext uri="{FF2B5EF4-FFF2-40B4-BE49-F238E27FC236}">
                <a16:creationId xmlns:a16="http://schemas.microsoft.com/office/drawing/2014/main" id="{997A4941-A04C-B9E9-3E37-86693D97EE0F}"/>
              </a:ext>
            </a:extLst>
          </p:cNvPr>
          <p:cNvSpPr>
            <a:spLocks noGrp="1"/>
          </p:cNvSpPr>
          <p:nvPr>
            <p:ph sz="half" idx="2"/>
          </p:nvPr>
        </p:nvSpPr>
        <p:spPr/>
        <p:txBody>
          <a:bodyPr/>
          <a:lstStyle/>
          <a:p>
            <a:pPr marL="0" indent="0">
              <a:buNone/>
            </a:pPr>
            <a:r>
              <a:rPr lang="en-DE" dirty="0">
                <a:solidFill>
                  <a:srgbClr val="00B050"/>
                </a:solidFill>
              </a:rPr>
              <a:t>zabezpečená</a:t>
            </a:r>
          </a:p>
          <a:p>
            <a:pPr marL="0" indent="0">
              <a:buNone/>
            </a:pPr>
            <a:r>
              <a:rPr lang="en-DE" dirty="0">
                <a:solidFill>
                  <a:srgbClr val="00B050"/>
                </a:solidFill>
              </a:rPr>
              <a:t>zajištěná</a:t>
            </a:r>
          </a:p>
          <a:p>
            <a:pPr marL="0" indent="0">
              <a:buNone/>
            </a:pPr>
            <a:r>
              <a:rPr lang="en-DE" dirty="0">
                <a:solidFill>
                  <a:srgbClr val="00B050"/>
                </a:solidFill>
              </a:rPr>
              <a:t>zaopatřená</a:t>
            </a:r>
          </a:p>
        </p:txBody>
      </p:sp>
      <p:sp>
        <p:nvSpPr>
          <p:cNvPr id="5" name="Footer Placeholder 4">
            <a:extLst>
              <a:ext uri="{FF2B5EF4-FFF2-40B4-BE49-F238E27FC236}">
                <a16:creationId xmlns:a16="http://schemas.microsoft.com/office/drawing/2014/main" id="{A7F49C59-7112-A3D4-6B16-35EA2E414D2B}"/>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72647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46BD-4957-6505-BCD8-71F0E9BE9293}"/>
              </a:ext>
            </a:extLst>
          </p:cNvPr>
          <p:cNvSpPr>
            <a:spLocks noGrp="1"/>
          </p:cNvSpPr>
          <p:nvPr>
            <p:ph type="title"/>
          </p:nvPr>
        </p:nvSpPr>
        <p:spPr/>
        <p:txBody>
          <a:bodyPr>
            <a:normAutofit/>
          </a:bodyPr>
          <a:lstStyle/>
          <a:p>
            <a:r>
              <a:rPr lang="fr-FR" sz="2200" i="1" dirty="0">
                <a:solidFill>
                  <a:srgbClr val="FF0000"/>
                </a:solidFill>
              </a:rPr>
              <a:t>« Au-delà de l’homme, c’est d’abord le père de tes futurs enfants que tu dois voir en un éventuel époux. »</a:t>
            </a:r>
            <a:endParaRPr lang="en-DE" i="1" dirty="0"/>
          </a:p>
        </p:txBody>
      </p:sp>
      <p:sp>
        <p:nvSpPr>
          <p:cNvPr id="3" name="Content Placeholder 2">
            <a:extLst>
              <a:ext uri="{FF2B5EF4-FFF2-40B4-BE49-F238E27FC236}">
                <a16:creationId xmlns:a16="http://schemas.microsoft.com/office/drawing/2014/main" id="{9470F946-EC6D-25F2-F874-7423BA1DCE9F}"/>
              </a:ext>
            </a:extLst>
          </p:cNvPr>
          <p:cNvSpPr>
            <a:spLocks noGrp="1"/>
          </p:cNvSpPr>
          <p:nvPr>
            <p:ph sz="half" idx="1"/>
          </p:nvPr>
        </p:nvSpPr>
        <p:spPr/>
        <p:txBody>
          <a:bodyPr/>
          <a:lstStyle/>
          <a:p>
            <a:pPr marL="0" indent="0">
              <a:buNone/>
            </a:pPr>
            <a:r>
              <a:rPr lang="en-DE" dirty="0">
                <a:solidFill>
                  <a:srgbClr val="FF0000"/>
                </a:solidFill>
              </a:rPr>
              <a:t>Na muži, který je poté otec tvých budoucích dětí kterého musíš je je provdat.</a:t>
            </a:r>
          </a:p>
          <a:p>
            <a:pPr marL="0" indent="0">
              <a:buNone/>
            </a:pPr>
            <a:r>
              <a:rPr lang="en-DE" dirty="0">
                <a:solidFill>
                  <a:srgbClr val="FF0000"/>
                </a:solidFill>
              </a:rPr>
              <a:t>Muž, to je především otec tvých budoucích dětí, které musíš vidět v tvém případném manželovi.</a:t>
            </a:r>
          </a:p>
          <a:p>
            <a:pPr marL="0" indent="0">
              <a:buNone/>
            </a:pPr>
            <a:r>
              <a:rPr lang="en-DE" dirty="0">
                <a:solidFill>
                  <a:srgbClr val="FF0000"/>
                </a:solidFill>
              </a:rPr>
              <a:t>Za mužem, je to především otec tvých budoucích dětí, kterého musíš vnímat jako svého eventuálního chotě.</a:t>
            </a:r>
          </a:p>
        </p:txBody>
      </p:sp>
      <p:sp>
        <p:nvSpPr>
          <p:cNvPr id="4" name="Content Placeholder 3">
            <a:extLst>
              <a:ext uri="{FF2B5EF4-FFF2-40B4-BE49-F238E27FC236}">
                <a16:creationId xmlns:a16="http://schemas.microsoft.com/office/drawing/2014/main" id="{FFBA12D8-1323-EAE8-CCD3-5DC2F30D8F3C}"/>
              </a:ext>
            </a:extLst>
          </p:cNvPr>
          <p:cNvSpPr>
            <a:spLocks noGrp="1"/>
          </p:cNvSpPr>
          <p:nvPr>
            <p:ph sz="half" idx="2"/>
          </p:nvPr>
        </p:nvSpPr>
        <p:spPr/>
        <p:txBody>
          <a:bodyPr/>
          <a:lstStyle/>
          <a:p>
            <a:pPr marL="0" indent="0">
              <a:buNone/>
            </a:pPr>
            <a:r>
              <a:rPr lang="en-DE" dirty="0">
                <a:solidFill>
                  <a:srgbClr val="00B050"/>
                </a:solidFill>
              </a:rPr>
              <a:t>Kromě muže musíš ve svém budoucím manželovi vidět hlavně otce svých budoucích dětí.</a:t>
            </a:r>
          </a:p>
        </p:txBody>
      </p:sp>
      <p:sp>
        <p:nvSpPr>
          <p:cNvPr id="5" name="Footer Placeholder 4">
            <a:extLst>
              <a:ext uri="{FF2B5EF4-FFF2-40B4-BE49-F238E27FC236}">
                <a16:creationId xmlns:a16="http://schemas.microsoft.com/office/drawing/2014/main" id="{4A157F9F-46E1-A9B8-C137-15BAB31C228D}"/>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8976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7ED3-C80D-000B-2F34-5400DE499514}"/>
              </a:ext>
            </a:extLst>
          </p:cNvPr>
          <p:cNvSpPr>
            <a:spLocks noGrp="1"/>
          </p:cNvSpPr>
          <p:nvPr>
            <p:ph type="title"/>
          </p:nvPr>
        </p:nvSpPr>
        <p:spPr/>
        <p:txBody>
          <a:bodyPr>
            <a:normAutofit/>
          </a:bodyPr>
          <a:lstStyle/>
          <a:p>
            <a:r>
              <a:rPr lang="fr-FR" sz="2000" i="1" dirty="0"/>
              <a:t>« sa </a:t>
            </a:r>
            <a:r>
              <a:rPr lang="fr-FR" sz="2000" i="1" dirty="0">
                <a:solidFill>
                  <a:srgbClr val="FF0000"/>
                </a:solidFill>
              </a:rPr>
              <a:t>situation sociale »</a:t>
            </a:r>
            <a:endParaRPr lang="en-DE" sz="2000" i="1" dirty="0"/>
          </a:p>
        </p:txBody>
      </p:sp>
      <p:sp>
        <p:nvSpPr>
          <p:cNvPr id="3" name="Content Placeholder 2">
            <a:extLst>
              <a:ext uri="{FF2B5EF4-FFF2-40B4-BE49-F238E27FC236}">
                <a16:creationId xmlns:a16="http://schemas.microsoft.com/office/drawing/2014/main" id="{53158992-ACE5-6766-AA4F-6E62901B9366}"/>
              </a:ext>
            </a:extLst>
          </p:cNvPr>
          <p:cNvSpPr>
            <a:spLocks noGrp="1"/>
          </p:cNvSpPr>
          <p:nvPr>
            <p:ph sz="half" idx="1"/>
          </p:nvPr>
        </p:nvSpPr>
        <p:spPr/>
        <p:txBody>
          <a:bodyPr/>
          <a:lstStyle/>
          <a:p>
            <a:pPr marL="0" indent="0">
              <a:buNone/>
            </a:pPr>
            <a:r>
              <a:rPr lang="en-DE" dirty="0">
                <a:solidFill>
                  <a:srgbClr val="FF0000"/>
                </a:solidFill>
              </a:rPr>
              <a:t>sociální situace</a:t>
            </a:r>
          </a:p>
          <a:p>
            <a:pPr marL="0" indent="0">
              <a:buNone/>
            </a:pPr>
            <a:r>
              <a:rPr lang="en-DE" dirty="0">
                <a:solidFill>
                  <a:srgbClr val="FF0000"/>
                </a:solidFill>
              </a:rPr>
              <a:t>společenská situace</a:t>
            </a:r>
          </a:p>
          <a:p>
            <a:pPr marL="0" indent="0">
              <a:buNone/>
            </a:pPr>
            <a:endParaRPr lang="en-DE" dirty="0">
              <a:solidFill>
                <a:srgbClr val="FF0000"/>
              </a:solidFill>
            </a:endParaRPr>
          </a:p>
        </p:txBody>
      </p:sp>
      <p:sp>
        <p:nvSpPr>
          <p:cNvPr id="4" name="Content Placeholder 3">
            <a:extLst>
              <a:ext uri="{FF2B5EF4-FFF2-40B4-BE49-F238E27FC236}">
                <a16:creationId xmlns:a16="http://schemas.microsoft.com/office/drawing/2014/main" id="{750D9CEE-84A4-B78F-07FA-9F45EA0AAAEE}"/>
              </a:ext>
            </a:extLst>
          </p:cNvPr>
          <p:cNvSpPr>
            <a:spLocks noGrp="1"/>
          </p:cNvSpPr>
          <p:nvPr>
            <p:ph sz="half" idx="2"/>
          </p:nvPr>
        </p:nvSpPr>
        <p:spPr/>
        <p:txBody>
          <a:bodyPr/>
          <a:lstStyle/>
          <a:p>
            <a:pPr marL="0" indent="0">
              <a:buNone/>
            </a:pPr>
            <a:r>
              <a:rPr lang="en-DE" dirty="0">
                <a:solidFill>
                  <a:srgbClr val="FFC000"/>
                </a:solidFill>
              </a:rPr>
              <a:t>umístění ve společnosti</a:t>
            </a:r>
          </a:p>
          <a:p>
            <a:pPr marL="0" indent="0">
              <a:buNone/>
            </a:pPr>
            <a:r>
              <a:rPr lang="en-DE" dirty="0">
                <a:solidFill>
                  <a:srgbClr val="FFC000"/>
                </a:solidFill>
              </a:rPr>
              <a:t>společenské umístění</a:t>
            </a:r>
          </a:p>
          <a:p>
            <a:pPr marL="0" indent="0">
              <a:buNone/>
            </a:pPr>
            <a:r>
              <a:rPr lang="en-DE" dirty="0">
                <a:solidFill>
                  <a:srgbClr val="FFC000"/>
                </a:solidFill>
              </a:rPr>
              <a:t>sociální postavení</a:t>
            </a:r>
          </a:p>
          <a:p>
            <a:pPr marL="0" indent="0">
              <a:buNone/>
            </a:pPr>
            <a:r>
              <a:rPr lang="en-DE" dirty="0">
                <a:solidFill>
                  <a:srgbClr val="00B050"/>
                </a:solidFill>
              </a:rPr>
              <a:t>společenské postavení</a:t>
            </a:r>
          </a:p>
        </p:txBody>
      </p:sp>
      <p:sp>
        <p:nvSpPr>
          <p:cNvPr id="5" name="Footer Placeholder 4">
            <a:extLst>
              <a:ext uri="{FF2B5EF4-FFF2-40B4-BE49-F238E27FC236}">
                <a16:creationId xmlns:a16="http://schemas.microsoft.com/office/drawing/2014/main" id="{88189D94-238B-D0EE-378C-C7333AB709CC}"/>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163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6595-1EB9-6C3C-ED24-9DD0A9F3EF99}"/>
              </a:ext>
            </a:extLst>
          </p:cNvPr>
          <p:cNvSpPr>
            <a:spLocks noGrp="1"/>
          </p:cNvSpPr>
          <p:nvPr>
            <p:ph type="ctrTitle"/>
          </p:nvPr>
        </p:nvSpPr>
        <p:spPr>
          <a:xfrm>
            <a:off x="720000" y="1482325"/>
            <a:ext cx="7560000" cy="425269"/>
          </a:xfrm>
        </p:spPr>
        <p:txBody>
          <a:bodyPr/>
          <a:lstStyle/>
          <a:p>
            <a:r>
              <a:rPr lang="en-DE" dirty="0"/>
              <a:t>Možný překlad</a:t>
            </a:r>
          </a:p>
        </p:txBody>
      </p:sp>
      <p:sp>
        <p:nvSpPr>
          <p:cNvPr id="3" name="Subtitle 2">
            <a:extLst>
              <a:ext uri="{FF2B5EF4-FFF2-40B4-BE49-F238E27FC236}">
                <a16:creationId xmlns:a16="http://schemas.microsoft.com/office/drawing/2014/main" id="{F72C299F-F6DC-863F-4739-4C26F4649A6F}"/>
              </a:ext>
            </a:extLst>
          </p:cNvPr>
          <p:cNvSpPr>
            <a:spLocks noGrp="1"/>
          </p:cNvSpPr>
          <p:nvPr>
            <p:ph type="subTitle" idx="1"/>
          </p:nvPr>
        </p:nvSpPr>
        <p:spPr>
          <a:xfrm>
            <a:off x="720000" y="1907593"/>
            <a:ext cx="7560000" cy="4433571"/>
          </a:xfrm>
        </p:spPr>
        <p:txBody>
          <a:bodyPr>
            <a:normAutofit fontScale="77500" lnSpcReduction="20000"/>
          </a:bodyPr>
          <a:lstStyle/>
          <a:p>
            <a:pPr algn="just"/>
            <a:r>
              <a:rPr lang="cs-CZ" dirty="0"/>
              <a:t>     „Ale </a:t>
            </a:r>
            <a:r>
              <a:rPr lang="cs-CZ" dirty="0" err="1"/>
              <a:t>Diddi</a:t>
            </a:r>
            <a:r>
              <a:rPr lang="cs-CZ" dirty="0"/>
              <a:t>, vždyť ho ani neznám!“</a:t>
            </a:r>
            <a:endParaRPr lang="en-DE" dirty="0"/>
          </a:p>
          <a:p>
            <a:pPr algn="just"/>
            <a:r>
              <a:rPr lang="cs-CZ" dirty="0"/>
              <a:t>     „On tebe ano. Podle všeho si stál za tím, že si tě vezme. Tvůj otec je na to velmi hrdý!“</a:t>
            </a:r>
            <a:endParaRPr lang="en-DE" dirty="0"/>
          </a:p>
          <a:p>
            <a:pPr algn="just"/>
            <a:r>
              <a:rPr lang="cs-CZ" dirty="0"/>
              <a:t>     „Ale já miluju </a:t>
            </a:r>
            <a:r>
              <a:rPr lang="cs-CZ" dirty="0" err="1"/>
              <a:t>Aminua</a:t>
            </a:r>
            <a:r>
              <a:rPr lang="cs-CZ" dirty="0"/>
              <a:t>! To jeho si chci vzít.“</a:t>
            </a:r>
            <a:endParaRPr lang="en-DE" dirty="0"/>
          </a:p>
          <a:p>
            <a:pPr algn="just"/>
            <a:r>
              <a:rPr lang="cs-CZ" dirty="0"/>
              <a:t>     „Láska před svatbou neexistuje, </a:t>
            </a:r>
            <a:r>
              <a:rPr lang="cs-CZ" dirty="0" err="1"/>
              <a:t>Ramlo</a:t>
            </a:r>
            <a:r>
              <a:rPr lang="cs-CZ" dirty="0"/>
              <a:t>. Je načase, abys stála nohama na zemi. </a:t>
            </a:r>
            <a:r>
              <a:rPr lang="cs-CZ" dirty="0">
                <a:solidFill>
                  <a:srgbClr val="FFC000"/>
                </a:solidFill>
              </a:rPr>
              <a:t>Tady nejsi v Americe. Ani v Indii.</a:t>
            </a:r>
            <a:r>
              <a:rPr lang="cs-CZ" dirty="0"/>
              <a:t> Už chápeš, proč tvůj otec nechtěl, abyste se dívaly na televizi? Uděláš, co ti on a strýcové řeknou. Copak máš na vybranou? Ušetři se zbytečných starostí, dceruško. A mě jich ušetři taky! Moc si to nemaluj, tvá sebemenší neposlušnost padne na mou hlavu.“</a:t>
            </a:r>
            <a:endParaRPr lang="en-DE" dirty="0"/>
          </a:p>
          <a:p>
            <a:pPr algn="just"/>
            <a:r>
              <a:rPr lang="cs-CZ" dirty="0"/>
              <a:t>     Pokračovala stejným tónem, sem tam si otřela oči, zatímco jsem zoufale plakala a dusila v sukni své vzlyky. </a:t>
            </a:r>
          </a:p>
          <a:p>
            <a:pPr algn="just"/>
            <a:r>
              <a:rPr lang="cs-CZ" dirty="0"/>
              <a:t>     „Pláčeš úplně zbytečně. Jak říkám, potkalo tě štěstí, a mě taky. Věř mé zkušenosti jakožto ženy. Jsi příliš mladá na to, abys mohla rozumět významnosti takového svazku. V manželství nejde jen o lásku. Pro ženu je tím hlavním být zaopatřená. Chráněná, rozmazlovaná. Kromě muže musíš ve svém případném manželovi vidět především otce svých budoucích dětí. Jeho urozenost, rodinu, chování, společenské postavení. Utři si slzy a jdi si lehnout.“</a:t>
            </a:r>
            <a:endParaRPr lang="en-DE" dirty="0"/>
          </a:p>
        </p:txBody>
      </p:sp>
      <p:sp>
        <p:nvSpPr>
          <p:cNvPr id="4" name="Footer Placeholder 3">
            <a:extLst>
              <a:ext uri="{FF2B5EF4-FFF2-40B4-BE49-F238E27FC236}">
                <a16:creationId xmlns:a16="http://schemas.microsoft.com/office/drawing/2014/main" id="{8846D0AE-0531-95A5-01E2-5FEB20D56CDB}"/>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371838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AAC14-DB24-83DA-17FF-9CFB92207053}"/>
              </a:ext>
            </a:extLst>
          </p:cNvPr>
          <p:cNvSpPr>
            <a:spLocks noGrp="1"/>
          </p:cNvSpPr>
          <p:nvPr>
            <p:ph type="ctrTitle"/>
          </p:nvPr>
        </p:nvSpPr>
        <p:spPr>
          <a:xfrm>
            <a:off x="720000" y="3110947"/>
            <a:ext cx="7560000" cy="481919"/>
          </a:xfrm>
        </p:spPr>
        <p:txBody>
          <a:bodyPr/>
          <a:lstStyle/>
          <a:p>
            <a:pPr algn="ctr"/>
            <a:r>
              <a:rPr lang="en-DE" dirty="0"/>
              <a:t>Neumělecký text</a:t>
            </a:r>
          </a:p>
        </p:txBody>
      </p:sp>
      <p:sp>
        <p:nvSpPr>
          <p:cNvPr id="3" name="Subtitle 2">
            <a:extLst>
              <a:ext uri="{FF2B5EF4-FFF2-40B4-BE49-F238E27FC236}">
                <a16:creationId xmlns:a16="http://schemas.microsoft.com/office/drawing/2014/main" id="{BCE97A1B-4238-1A90-09B3-7AD7C2D197BF}"/>
              </a:ext>
            </a:extLst>
          </p:cNvPr>
          <p:cNvSpPr>
            <a:spLocks noGrp="1"/>
          </p:cNvSpPr>
          <p:nvPr>
            <p:ph type="subTitle" idx="1"/>
          </p:nvPr>
        </p:nvSpPr>
        <p:spPr/>
        <p:txBody>
          <a:bodyPr/>
          <a:lstStyle/>
          <a:p>
            <a:endParaRPr lang="en-DE"/>
          </a:p>
        </p:txBody>
      </p:sp>
      <p:sp>
        <p:nvSpPr>
          <p:cNvPr id="4" name="Footer Placeholder 3">
            <a:extLst>
              <a:ext uri="{FF2B5EF4-FFF2-40B4-BE49-F238E27FC236}">
                <a16:creationId xmlns:a16="http://schemas.microsoft.com/office/drawing/2014/main" id="{9BAD931B-3CDA-897D-5EA8-79CE77B8E9AA}"/>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523355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5000"/>
            <a:lum/>
          </a:blip>
          <a:srcRect/>
          <a:stretch>
            <a:fillRect l="-17000" r="-17000"/>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fr-FR" dirty="0"/>
              <a:t>Après l’attaque antisémite à Sydney, l’Australie s’interroge sur ses moyens de lutter contre l’extrémisme</a:t>
            </a:r>
          </a:p>
        </p:txBody>
      </p:sp>
      <p:sp>
        <p:nvSpPr>
          <p:cNvPr id="3" name="Zástupný symbol pro obsah 2"/>
          <p:cNvSpPr>
            <a:spLocks noGrp="1"/>
          </p:cNvSpPr>
          <p:nvPr>
            <p:ph idx="1"/>
          </p:nvPr>
        </p:nvSpPr>
        <p:spPr>
          <a:xfrm>
            <a:off x="720000" y="2678654"/>
            <a:ext cx="7560000" cy="3680582"/>
          </a:xfrm>
        </p:spPr>
        <p:txBody>
          <a:bodyPr>
            <a:normAutofit/>
          </a:bodyPr>
          <a:lstStyle/>
          <a:p>
            <a:r>
              <a:rPr lang="cs-CZ" dirty="0"/>
              <a:t>publicistický text s prvky reportáže</a:t>
            </a:r>
          </a:p>
          <a:p>
            <a:r>
              <a:rPr lang="cs-CZ" dirty="0"/>
              <a:t>úkol: být zábavný a kreativní, ale zůstat věcný</a:t>
            </a:r>
          </a:p>
          <a:p>
            <a:pPr marL="0" indent="0">
              <a:buNone/>
            </a:pPr>
            <a:endParaRPr lang="cs-CZ" dirty="0"/>
          </a:p>
          <a:p>
            <a:pPr marL="0" indent="0">
              <a:buNone/>
            </a:pPr>
            <a:r>
              <a:rPr lang="cs-CZ" dirty="0">
                <a:solidFill>
                  <a:schemeClr val="bg2">
                    <a:lumMod val="50000"/>
                  </a:schemeClr>
                </a:solidFill>
              </a:rPr>
              <a:t>Přesný převod věcného obsahu</a:t>
            </a:r>
          </a:p>
          <a:p>
            <a:pPr marL="0" indent="0">
              <a:buNone/>
            </a:pPr>
            <a:r>
              <a:rPr lang="cs-CZ" dirty="0">
                <a:solidFill>
                  <a:schemeClr val="bg2">
                    <a:lumMod val="50000"/>
                  </a:schemeClr>
                </a:solidFill>
              </a:rPr>
              <a:t>Nepřidávat / nevynechávat informace</a:t>
            </a:r>
          </a:p>
          <a:p>
            <a:pPr marL="0" indent="0">
              <a:buNone/>
            </a:pPr>
            <a:r>
              <a:rPr lang="cs-CZ" dirty="0">
                <a:solidFill>
                  <a:schemeClr val="bg2">
                    <a:lumMod val="50000"/>
                  </a:schemeClr>
                </a:solidFill>
              </a:rPr>
              <a:t>Volba stylu a formulování textu</a:t>
            </a:r>
          </a:p>
          <a:p>
            <a:pPr marL="0" indent="0">
              <a:buNone/>
            </a:pPr>
            <a:r>
              <a:rPr lang="cs-CZ" dirty="0">
                <a:solidFill>
                  <a:schemeClr val="bg2">
                    <a:lumMod val="50000"/>
                  </a:schemeClr>
                </a:solidFill>
              </a:rPr>
              <a:t>Dodržovat pravidla cílového jazyka</a:t>
            </a:r>
          </a:p>
          <a:p>
            <a:pPr marL="0" indent="0">
              <a:buNone/>
            </a:pPr>
            <a:endParaRPr lang="cs-CZ" dirty="0"/>
          </a:p>
          <a:p>
            <a:pPr lvl="1"/>
            <a:endParaRPr lang="cs-CZ" dirty="0"/>
          </a:p>
        </p:txBody>
      </p:sp>
    </p:spTree>
    <p:extLst>
      <p:ext uri="{BB962C8B-B14F-4D97-AF65-F5344CB8AC3E}">
        <p14:creationId xmlns:p14="http://schemas.microsoft.com/office/powerpoint/2010/main" val="267501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Překladatelské zadání</a:t>
            </a:r>
            <a:br>
              <a:rPr lang="cs-CZ" dirty="0"/>
            </a:br>
            <a:endParaRPr lang="cs-CZ" dirty="0"/>
          </a:p>
        </p:txBody>
      </p:sp>
      <p:sp>
        <p:nvSpPr>
          <p:cNvPr id="3" name="Zástupný symbol pro obsah 2"/>
          <p:cNvSpPr>
            <a:spLocks noGrp="1"/>
          </p:cNvSpPr>
          <p:nvPr>
            <p:ph idx="1"/>
          </p:nvPr>
        </p:nvSpPr>
        <p:spPr/>
        <p:txBody>
          <a:bodyPr/>
          <a:lstStyle/>
          <a:p>
            <a:r>
              <a:rPr lang="fr-FR" i="1" dirty="0" err="1"/>
              <a:t>Článek</a:t>
            </a:r>
            <a:r>
              <a:rPr lang="fr-FR" i="1" dirty="0"/>
              <a:t> </a:t>
            </a:r>
            <a:r>
              <a:rPr lang="fr-FR" i="1" dirty="0" err="1"/>
              <a:t>od</a:t>
            </a:r>
            <a:r>
              <a:rPr lang="fr-FR" i="1" dirty="0"/>
              <a:t> </a:t>
            </a:r>
            <a:r>
              <a:rPr lang="fr-FR" i="1" dirty="0" err="1"/>
              <a:t>autora</a:t>
            </a:r>
            <a:r>
              <a:rPr lang="fr-FR" i="1" dirty="0"/>
              <a:t> </a:t>
            </a:r>
            <a:r>
              <a:rPr lang="fr-FR" i="1" dirty="0" err="1"/>
              <a:t>vystupujícího</a:t>
            </a:r>
            <a:r>
              <a:rPr lang="fr-FR" i="1" dirty="0"/>
              <a:t> </a:t>
            </a:r>
            <a:r>
              <a:rPr lang="fr-FR" i="1" dirty="0" err="1"/>
              <a:t>jako</a:t>
            </a:r>
            <a:r>
              <a:rPr lang="fr-FR" i="1" dirty="0"/>
              <a:t> The Economist z </a:t>
            </a:r>
            <a:r>
              <a:rPr lang="fr-FR" i="1" dirty="0" err="1"/>
              <a:t>francouzského</a:t>
            </a:r>
            <a:r>
              <a:rPr lang="fr-FR" i="1" dirty="0"/>
              <a:t> </a:t>
            </a:r>
            <a:r>
              <a:rPr lang="fr-FR" i="1" dirty="0" err="1"/>
              <a:t>byznysového</a:t>
            </a:r>
            <a:r>
              <a:rPr lang="fr-FR" i="1" dirty="0"/>
              <a:t> </a:t>
            </a:r>
            <a:r>
              <a:rPr lang="fr-FR" i="1" dirty="0" err="1"/>
              <a:t>týdeníku</a:t>
            </a:r>
            <a:r>
              <a:rPr lang="fr-FR" i="1" dirty="0"/>
              <a:t> </a:t>
            </a:r>
            <a:r>
              <a:rPr lang="fr-FR" i="1" u="sng" dirty="0"/>
              <a:t>Challenges</a:t>
            </a:r>
            <a:r>
              <a:rPr lang="fr-FR" i="1" dirty="0"/>
              <a:t> </a:t>
            </a:r>
            <a:r>
              <a:rPr lang="fr-FR" i="1" dirty="0" err="1"/>
              <a:t>popisuje</a:t>
            </a:r>
            <a:r>
              <a:rPr lang="fr-FR" i="1" dirty="0"/>
              <a:t> </a:t>
            </a:r>
            <a:r>
              <a:rPr lang="fr-FR" i="1" dirty="0" err="1"/>
              <a:t>rozsáhlý</a:t>
            </a:r>
            <a:r>
              <a:rPr lang="fr-FR" i="1" dirty="0"/>
              <a:t> </a:t>
            </a:r>
            <a:r>
              <a:rPr lang="fr-FR" i="1" dirty="0" err="1"/>
              <a:t>antisemitsky</a:t>
            </a:r>
            <a:r>
              <a:rPr lang="fr-FR" i="1" dirty="0"/>
              <a:t> </a:t>
            </a:r>
            <a:r>
              <a:rPr lang="fr-FR" i="1" dirty="0" err="1"/>
              <a:t>motivovaný</a:t>
            </a:r>
            <a:r>
              <a:rPr lang="fr-FR" i="1" dirty="0"/>
              <a:t> </a:t>
            </a:r>
            <a:r>
              <a:rPr lang="fr-FR" i="1" dirty="0" err="1"/>
              <a:t>útok</a:t>
            </a:r>
            <a:r>
              <a:rPr lang="fr-FR" i="1" dirty="0"/>
              <a:t> na </a:t>
            </a:r>
            <a:r>
              <a:rPr lang="fr-FR" i="1" dirty="0" err="1"/>
              <a:t>australské</a:t>
            </a:r>
            <a:r>
              <a:rPr lang="fr-FR" i="1" dirty="0"/>
              <a:t> Bondi Beach, </a:t>
            </a:r>
            <a:r>
              <a:rPr lang="fr-FR" i="1" dirty="0" err="1"/>
              <a:t>kde</a:t>
            </a:r>
            <a:r>
              <a:rPr lang="fr-FR" i="1" dirty="0"/>
              <a:t> </a:t>
            </a:r>
            <a:r>
              <a:rPr lang="fr-FR" i="1" dirty="0" err="1"/>
              <a:t>židovské</a:t>
            </a:r>
            <a:r>
              <a:rPr lang="fr-FR" i="1" dirty="0"/>
              <a:t> </a:t>
            </a:r>
            <a:r>
              <a:rPr lang="fr-FR" i="1" dirty="0" err="1"/>
              <a:t>komunity</a:t>
            </a:r>
            <a:r>
              <a:rPr lang="fr-FR" i="1" dirty="0"/>
              <a:t> z </a:t>
            </a:r>
            <a:r>
              <a:rPr lang="fr-FR" i="1" dirty="0" err="1"/>
              <a:t>různých</a:t>
            </a:r>
            <a:r>
              <a:rPr lang="fr-FR" i="1" dirty="0"/>
              <a:t> </a:t>
            </a:r>
            <a:r>
              <a:rPr lang="fr-FR" i="1" dirty="0" err="1"/>
              <a:t>částí</a:t>
            </a:r>
            <a:r>
              <a:rPr lang="fr-FR" i="1" dirty="0"/>
              <a:t> </a:t>
            </a:r>
            <a:r>
              <a:rPr lang="fr-FR" i="1" dirty="0" err="1"/>
              <a:t>světa</a:t>
            </a:r>
            <a:r>
              <a:rPr lang="fr-FR" i="1" dirty="0"/>
              <a:t> </a:t>
            </a:r>
            <a:r>
              <a:rPr lang="fr-FR" i="1" dirty="0" err="1"/>
              <a:t>právě</a:t>
            </a:r>
            <a:r>
              <a:rPr lang="fr-FR" i="1" dirty="0"/>
              <a:t> </a:t>
            </a:r>
            <a:r>
              <a:rPr lang="fr-FR" i="1" dirty="0" err="1"/>
              <a:t>slavily</a:t>
            </a:r>
            <a:r>
              <a:rPr lang="fr-FR" i="1" dirty="0"/>
              <a:t> </a:t>
            </a:r>
            <a:r>
              <a:rPr lang="fr-FR" i="1" dirty="0" err="1"/>
              <a:t>svátek</a:t>
            </a:r>
            <a:r>
              <a:rPr lang="fr-FR" i="1" dirty="0"/>
              <a:t> </a:t>
            </a:r>
            <a:r>
              <a:rPr lang="fr-FR" i="1" dirty="0" err="1"/>
              <a:t>Chanuka</a:t>
            </a:r>
            <a:r>
              <a:rPr lang="fr-FR" i="1" dirty="0"/>
              <a:t>. </a:t>
            </a:r>
            <a:r>
              <a:rPr lang="cs-CZ" i="1" dirty="0"/>
              <a:t>Rozsah výchozího textu je 203 slov.</a:t>
            </a:r>
          </a:p>
          <a:p>
            <a:endParaRPr lang="cs-CZ" i="1" dirty="0">
              <a:solidFill>
                <a:schemeClr val="accent2"/>
              </a:solidFill>
            </a:endParaRPr>
          </a:p>
          <a:p>
            <a:r>
              <a:rPr lang="cs-CZ" i="1" dirty="0">
                <a:solidFill>
                  <a:schemeClr val="accent2"/>
                </a:solidFill>
              </a:rPr>
              <a:t>Poznámka: Název týdeníku je lepší nijak nepřekládat. I ve francouzštině totiž jde o anglicismus. Ale i kdyby ne, ani např. název novin </a:t>
            </a:r>
            <a:r>
              <a:rPr lang="cs-CZ" i="1" dirty="0" err="1">
                <a:solidFill>
                  <a:schemeClr val="accent2"/>
                </a:solidFill>
              </a:rPr>
              <a:t>Le</a:t>
            </a:r>
            <a:r>
              <a:rPr lang="cs-CZ" i="1" dirty="0">
                <a:solidFill>
                  <a:schemeClr val="accent2"/>
                </a:solidFill>
              </a:rPr>
              <a:t> Monde nepřekládáme jako „Svět“.</a:t>
            </a:r>
            <a:endParaRPr lang="cs-CZ" dirty="0">
              <a:solidFill>
                <a:schemeClr val="accent2"/>
              </a:solidFill>
            </a:endParaRPr>
          </a:p>
        </p:txBody>
      </p:sp>
    </p:spTree>
    <p:extLst>
      <p:ext uri="{BB962C8B-B14F-4D97-AF65-F5344CB8AC3E}">
        <p14:creationId xmlns:p14="http://schemas.microsoft.com/office/powerpoint/2010/main" val="3546261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5000"/>
            <a:lum/>
          </a:blip>
          <a:srcRect/>
          <a:stretch>
            <a:fillRect l="-17000" r="-17000"/>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720000" y="3787140"/>
            <a:ext cx="7560000" cy="1576337"/>
          </a:xfrm>
        </p:spPr>
        <p:txBody>
          <a:bodyPr/>
          <a:lstStyle/>
          <a:p>
            <a:r>
              <a:rPr lang="cs-CZ" dirty="0"/>
              <a:t>Překladatelská soutěž 2025-2026</a:t>
            </a:r>
          </a:p>
        </p:txBody>
      </p:sp>
      <p:sp>
        <p:nvSpPr>
          <p:cNvPr id="3" name="Podnadpis 2"/>
          <p:cNvSpPr>
            <a:spLocks noGrp="1"/>
          </p:cNvSpPr>
          <p:nvPr>
            <p:ph type="subTitle" idx="1"/>
          </p:nvPr>
        </p:nvSpPr>
        <p:spPr>
          <a:xfrm>
            <a:off x="720000" y="4853941"/>
            <a:ext cx="7560000" cy="1455420"/>
          </a:xfrm>
        </p:spPr>
        <p:txBody>
          <a:bodyPr/>
          <a:lstStyle/>
          <a:p>
            <a:endParaRPr lang="cs-CZ" dirty="0">
              <a:solidFill>
                <a:schemeClr val="accent1"/>
              </a:solidFill>
            </a:endParaRPr>
          </a:p>
          <a:p>
            <a:r>
              <a:rPr lang="cs-CZ" dirty="0">
                <a:solidFill>
                  <a:schemeClr val="accent1"/>
                </a:solidFill>
              </a:rPr>
              <a:t>Francouzština</a:t>
            </a:r>
          </a:p>
        </p:txBody>
      </p:sp>
      <p:sp>
        <p:nvSpPr>
          <p:cNvPr id="5" name="Zástupný symbol pro zápatí 4"/>
          <p:cNvSpPr>
            <a:spLocks noGrp="1"/>
          </p:cNvSpPr>
          <p:nvPr>
            <p:ph type="ftr" sz="quarter" idx="11"/>
          </p:nvPr>
        </p:nvSpPr>
        <p:spPr>
          <a:xfrm>
            <a:off x="1080000" y="6172200"/>
            <a:ext cx="6840000" cy="319215"/>
          </a:xfrm>
        </p:spPr>
        <p:txBody>
          <a:bodyPr/>
          <a:lstStyle/>
          <a:p>
            <a:pPr algn="ctr"/>
            <a:r>
              <a:rPr lang="cs-CZ" sz="1600" dirty="0"/>
              <a:t>Katedra romanistiky FF UP</a:t>
            </a:r>
          </a:p>
          <a:p>
            <a:pPr algn="ctr"/>
            <a:r>
              <a:rPr lang="cs-CZ" sz="1200" dirty="0"/>
              <a:t>Mgr. Gabriela Brožová, Mgr. Dominik Nagy</a:t>
            </a:r>
          </a:p>
        </p:txBody>
      </p:sp>
    </p:spTree>
    <p:extLst>
      <p:ext uri="{BB962C8B-B14F-4D97-AF65-F5344CB8AC3E}">
        <p14:creationId xmlns:p14="http://schemas.microsoft.com/office/powerpoint/2010/main" val="287411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569122"/>
            <a:ext cx="7560000" cy="748080"/>
          </a:xfrm>
        </p:spPr>
        <p:txBody>
          <a:bodyPr/>
          <a:lstStyle/>
          <a:p>
            <a:r>
              <a:rPr lang="cs-CZ" dirty="0"/>
              <a:t>Výchozí text</a:t>
            </a:r>
            <a:br>
              <a:rPr lang="cs-CZ" dirty="0"/>
            </a:br>
            <a:endParaRPr lang="cs-CZ" dirty="0"/>
          </a:p>
        </p:txBody>
      </p:sp>
      <p:sp>
        <p:nvSpPr>
          <p:cNvPr id="3" name="Zástupný symbol pro obsah 2"/>
          <p:cNvSpPr>
            <a:spLocks noGrp="1"/>
          </p:cNvSpPr>
          <p:nvPr>
            <p:ph idx="1"/>
          </p:nvPr>
        </p:nvSpPr>
        <p:spPr>
          <a:xfrm>
            <a:off x="720000" y="1009291"/>
            <a:ext cx="7560000" cy="5684808"/>
          </a:xfrm>
        </p:spPr>
        <p:txBody>
          <a:bodyPr>
            <a:normAutofit fontScale="92500" lnSpcReduction="10000"/>
          </a:bodyPr>
          <a:lstStyle/>
          <a:p>
            <a:pPr marL="0" indent="0">
              <a:buNone/>
            </a:pPr>
            <a:r>
              <a:rPr lang="fr-FR" b="1" dirty="0">
                <a:solidFill>
                  <a:schemeClr val="accent2"/>
                </a:solidFill>
              </a:rPr>
              <a:t>Après l’attaque antisémite à Sydney, l’Australie s’interroge sur ses moyens de lutter contre l’extrémisme</a:t>
            </a:r>
            <a:endParaRPr lang="fr-FR" sz="2800" dirty="0">
              <a:solidFill>
                <a:schemeClr val="accent2"/>
              </a:solidFill>
            </a:endParaRPr>
          </a:p>
          <a:p>
            <a:pPr marL="0" indent="0">
              <a:buNone/>
            </a:pPr>
            <a:r>
              <a:rPr lang="fr-FR" dirty="0">
                <a:solidFill>
                  <a:schemeClr val="accent2"/>
                </a:solidFill>
              </a:rPr>
              <a:t>Au lendemain de l’attaque antisémite sur une plage de Sydney pour la fête juive de Hanoukka, qui a fait au moins 15 morts, l’Australie se plonge dans une longue réflexion collective sur la législation sur les armes à feu, le racisme, et la sécurité.</a:t>
            </a:r>
            <a:endParaRPr lang="fr-FR" sz="2800" dirty="0">
              <a:solidFill>
                <a:schemeClr val="accent2"/>
              </a:solidFill>
            </a:endParaRPr>
          </a:p>
          <a:p>
            <a:pPr marL="0" indent="0">
              <a:buNone/>
            </a:pPr>
            <a:r>
              <a:rPr lang="fr-FR" dirty="0">
                <a:solidFill>
                  <a:schemeClr val="accent2"/>
                </a:solidFill>
              </a:rPr>
              <a:t>Plus d’un millier de personnes s’étaient rassemblées sur la plage de Bondi Beach, à Sydney, ce dimanche 14 décembre, premier soir de Hanoukka, pour assister à l’allumage d’une </a:t>
            </a:r>
            <a:r>
              <a:rPr lang="fr-FR" dirty="0" err="1">
                <a:solidFill>
                  <a:schemeClr val="accent2"/>
                </a:solidFill>
              </a:rPr>
              <a:t>Menorah</a:t>
            </a:r>
            <a:r>
              <a:rPr lang="fr-FR" dirty="0">
                <a:solidFill>
                  <a:schemeClr val="accent2"/>
                </a:solidFill>
              </a:rPr>
              <a:t>. Des familles tenaient des ballons et des baguettes à bulles de savon. Mais alors que le soleil commençait à se coucher, deux hommes vêtus de noir et armés de fusils à canon long ont tiré sur la foule depuis des positions situées à l’extérieur du parc en bord de mer, où se déroulait l’événement. Ils ont tué au moins 15 personnes et en ont blessé des dizaines d’autres, dont deux policiers.</a:t>
            </a:r>
            <a:endParaRPr lang="fr-FR" sz="2800" dirty="0">
              <a:solidFill>
                <a:schemeClr val="accent2"/>
              </a:solidFill>
            </a:endParaRPr>
          </a:p>
          <a:p>
            <a:pPr marL="0" indent="0">
              <a:buNone/>
            </a:pPr>
            <a:r>
              <a:rPr lang="fr-FR" dirty="0">
                <a:solidFill>
                  <a:schemeClr val="accent2"/>
                </a:solidFill>
              </a:rPr>
              <a:t>Cette attaque est l’une des pires fusillades de l’histoire moderne de l’Australie, même si le bilan définitif ne sera connu que dans quelques jours. Sans le courage immense des passants, elle aurait pu être encore plus meurtrière. Une vidéo montre un homme en tee-shirt blanc s’approchant furtivement de l’un des tireurs derrière une voiture, puis lui arrachant son fusil. </a:t>
            </a:r>
            <a:endParaRPr lang="fr-FR" sz="2800" dirty="0">
              <a:solidFill>
                <a:schemeClr val="accent2"/>
              </a:solidFill>
            </a:endParaRPr>
          </a:p>
        </p:txBody>
      </p:sp>
    </p:spTree>
    <p:extLst>
      <p:ext uri="{BB962C8B-B14F-4D97-AF65-F5344CB8AC3E}">
        <p14:creationId xmlns:p14="http://schemas.microsoft.com/office/powerpoint/2010/main" val="2726752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569122"/>
            <a:ext cx="7560000" cy="748080"/>
          </a:xfrm>
        </p:spPr>
        <p:txBody>
          <a:bodyPr/>
          <a:lstStyle/>
          <a:p>
            <a:r>
              <a:rPr lang="cs-CZ" dirty="0"/>
              <a:t>Cílový text (jeden z možných překladů):</a:t>
            </a:r>
            <a:br>
              <a:rPr lang="cs-CZ" dirty="0"/>
            </a:br>
            <a:endParaRPr lang="cs-CZ" dirty="0"/>
          </a:p>
        </p:txBody>
      </p:sp>
      <p:sp>
        <p:nvSpPr>
          <p:cNvPr id="3" name="Zástupný symbol pro obsah 2"/>
          <p:cNvSpPr>
            <a:spLocks noGrp="1"/>
          </p:cNvSpPr>
          <p:nvPr>
            <p:ph idx="1"/>
          </p:nvPr>
        </p:nvSpPr>
        <p:spPr>
          <a:xfrm>
            <a:off x="719538" y="1155730"/>
            <a:ext cx="7560000" cy="5684808"/>
          </a:xfrm>
        </p:spPr>
        <p:txBody>
          <a:bodyPr>
            <a:normAutofit lnSpcReduction="10000"/>
          </a:bodyPr>
          <a:lstStyle/>
          <a:p>
            <a:pPr marL="0" indent="0" algn="just">
              <a:buNone/>
            </a:pPr>
            <a:r>
              <a:rPr lang="cs-CZ" sz="2100" b="1" dirty="0">
                <a:solidFill>
                  <a:schemeClr val="accent2"/>
                </a:solidFill>
              </a:rPr>
              <a:t>Po protižidovském útoku v Sydney se Austrálie zamýšlí nad způsoby boje proti extremismu</a:t>
            </a:r>
          </a:p>
          <a:p>
            <a:pPr marL="0" indent="0" algn="just">
              <a:buNone/>
            </a:pPr>
            <a:r>
              <a:rPr lang="cs-CZ" sz="2100" dirty="0">
                <a:solidFill>
                  <a:schemeClr val="accent2"/>
                </a:solidFill>
              </a:rPr>
              <a:t>Den po antisemitském útoku na pláži v Sydney během židovského svátku Chanuka, který si vyžádal nejméně 15 životů, se Austrálie hluboce kolektivně zamýšlí nad legislativou týkající se střelných zbraní, rasismu a bezpečnosti.</a:t>
            </a:r>
          </a:p>
          <a:p>
            <a:pPr marL="0" indent="0" algn="just">
              <a:buNone/>
            </a:pPr>
            <a:r>
              <a:rPr lang="cs-CZ" sz="2100" dirty="0">
                <a:solidFill>
                  <a:schemeClr val="accent2"/>
                </a:solidFill>
              </a:rPr>
              <a:t>Více než tisíc lidí se sešlo na pláži </a:t>
            </a:r>
            <a:r>
              <a:rPr lang="cs-CZ" sz="2100" dirty="0" err="1">
                <a:solidFill>
                  <a:schemeClr val="accent2"/>
                </a:solidFill>
              </a:rPr>
              <a:t>Bondi</a:t>
            </a:r>
            <a:r>
              <a:rPr lang="cs-CZ" sz="2100" dirty="0">
                <a:solidFill>
                  <a:schemeClr val="accent2"/>
                </a:solidFill>
              </a:rPr>
              <a:t> </a:t>
            </a:r>
            <a:r>
              <a:rPr lang="cs-CZ" sz="2100" dirty="0" err="1">
                <a:solidFill>
                  <a:schemeClr val="accent2"/>
                </a:solidFill>
              </a:rPr>
              <a:t>Beach</a:t>
            </a:r>
            <a:r>
              <a:rPr lang="cs-CZ" sz="2100" dirty="0">
                <a:solidFill>
                  <a:schemeClr val="accent2"/>
                </a:solidFill>
              </a:rPr>
              <a:t> v Sydney v neděli 14. prosince, první večer Chanuky, aby se zúčastnili zapálení menóry. Rodiny držely balónky a </a:t>
            </a:r>
            <a:r>
              <a:rPr lang="cs-CZ" sz="2100" dirty="0" err="1">
                <a:solidFill>
                  <a:schemeClr val="accent2"/>
                </a:solidFill>
              </a:rPr>
              <a:t>bublinovače</a:t>
            </a:r>
            <a:r>
              <a:rPr lang="cs-CZ" sz="2100" dirty="0">
                <a:solidFill>
                  <a:schemeClr val="accent2"/>
                </a:solidFill>
              </a:rPr>
              <a:t>. Ale ve chvíli, kdy začalo zapadat slunce, začali dva muži, oblečení v černém a ozbrojení dlouhými puškami, střílet do davu z pozic mimo park u moře, kde se akce konala. Zabili nejméně 15 lidí a desítky dalších zranili, včetně dvou policistů.</a:t>
            </a:r>
          </a:p>
          <a:p>
            <a:pPr marL="0" indent="0" algn="just">
              <a:buNone/>
            </a:pPr>
            <a:r>
              <a:rPr lang="cs-CZ" sz="2100" dirty="0">
                <a:solidFill>
                  <a:schemeClr val="accent2"/>
                </a:solidFill>
              </a:rPr>
              <a:t>Tento útok je jednou z nejhorších střeleb v moderní historii Austrálie, i když konečný počet obětí bude znám až za několik dní. Bez obrovské odvahy kolemjdoucích mohl být ještě krvavější. Video ukazuje muže v bílém tričku, jak se tiše přibližuje k jednomu ze střelců za autem a pak mu vytrhne pušku. </a:t>
            </a:r>
          </a:p>
        </p:txBody>
      </p:sp>
    </p:spTree>
    <p:extLst>
      <p:ext uri="{BB962C8B-B14F-4D97-AF65-F5344CB8AC3E}">
        <p14:creationId xmlns:p14="http://schemas.microsoft.com/office/powerpoint/2010/main" val="1703674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9538" y="1273359"/>
            <a:ext cx="7560000" cy="748080"/>
          </a:xfrm>
        </p:spPr>
        <p:txBody>
          <a:bodyPr>
            <a:normAutofit/>
          </a:bodyPr>
          <a:lstStyle/>
          <a:p>
            <a:r>
              <a:rPr lang="cs-CZ" sz="2000" dirty="0"/>
              <a:t>Významové posuny:</a:t>
            </a:r>
          </a:p>
        </p:txBody>
      </p:sp>
      <p:sp>
        <p:nvSpPr>
          <p:cNvPr id="3" name="Zástupný symbol pro obsah 2"/>
          <p:cNvSpPr>
            <a:spLocks noGrp="1"/>
          </p:cNvSpPr>
          <p:nvPr>
            <p:ph idx="1"/>
          </p:nvPr>
        </p:nvSpPr>
        <p:spPr>
          <a:xfrm>
            <a:off x="586740" y="1592580"/>
            <a:ext cx="7894320" cy="4556760"/>
          </a:xfrm>
        </p:spPr>
        <p:txBody>
          <a:bodyPr>
            <a:noAutofit/>
          </a:bodyPr>
          <a:lstStyle/>
          <a:p>
            <a:pPr marL="0" indent="0">
              <a:spcBef>
                <a:spcPts val="0"/>
              </a:spcBef>
              <a:buNone/>
            </a:pPr>
            <a:r>
              <a:rPr lang="cs-CZ" sz="1800" b="1" dirty="0"/>
              <a:t>• chybné/kontextu neodpovídající významy (nepochopení VT):</a:t>
            </a:r>
          </a:p>
          <a:p>
            <a:pPr marL="0" indent="0">
              <a:spcBef>
                <a:spcPts val="0"/>
              </a:spcBef>
              <a:buNone/>
            </a:pPr>
            <a:endParaRPr lang="cs-CZ" sz="1800" b="1" dirty="0"/>
          </a:p>
          <a:p>
            <a:pPr marL="0" indent="987425">
              <a:buNone/>
            </a:pPr>
            <a:r>
              <a:rPr lang="fr-FR" b="1" dirty="0">
                <a:solidFill>
                  <a:schemeClr val="accent2"/>
                </a:solidFill>
              </a:rPr>
              <a:t>Au lendemain de l’attaque antisémite sur une plage de Sydney pour la fête juive de Hanoukka</a:t>
            </a:r>
            <a:r>
              <a:rPr lang="cs-CZ" b="1" dirty="0">
                <a:solidFill>
                  <a:schemeClr val="accent2"/>
                </a:solidFill>
              </a:rPr>
              <a:t> qui a fait 15 </a:t>
            </a:r>
            <a:r>
              <a:rPr lang="cs-CZ" b="1" dirty="0" err="1">
                <a:solidFill>
                  <a:schemeClr val="accent2"/>
                </a:solidFill>
              </a:rPr>
              <a:t>morts</a:t>
            </a:r>
            <a:r>
              <a:rPr lang="cs-CZ" b="1" dirty="0">
                <a:solidFill>
                  <a:schemeClr val="accent2"/>
                </a:solidFill>
              </a:rPr>
              <a:t>…</a:t>
            </a:r>
            <a:r>
              <a:rPr lang="cs-CZ" dirty="0">
                <a:solidFill>
                  <a:schemeClr val="accent2"/>
                </a:solidFill>
              </a:rPr>
              <a:t>	</a:t>
            </a:r>
            <a:r>
              <a:rPr lang="cs-CZ" dirty="0">
                <a:solidFill>
                  <a:srgbClr val="FF0000"/>
                </a:solidFill>
              </a:rPr>
              <a:t> </a:t>
            </a:r>
          </a:p>
          <a:p>
            <a:pPr marL="0" indent="987425">
              <a:buNone/>
            </a:pPr>
            <a:r>
              <a:rPr lang="cs-CZ" dirty="0">
                <a:solidFill>
                  <a:srgbClr val="FF0000"/>
                </a:solidFill>
              </a:rPr>
              <a:t>Poté co na pláži v Sydney, </a:t>
            </a:r>
            <a:r>
              <a:rPr lang="cs-CZ" i="1" dirty="0">
                <a:solidFill>
                  <a:srgbClr val="FF0000"/>
                </a:solidFill>
              </a:rPr>
              <a:t>kde se slaví židovský svátek Chanuka</a:t>
            </a:r>
            <a:r>
              <a:rPr lang="cs-CZ" dirty="0">
                <a:solidFill>
                  <a:srgbClr val="FF0000"/>
                </a:solidFill>
              </a:rPr>
              <a:t>, </a:t>
            </a:r>
            <a:r>
              <a:rPr lang="cs-CZ" i="1" dirty="0">
                <a:solidFill>
                  <a:srgbClr val="FF0000"/>
                </a:solidFill>
              </a:rPr>
              <a:t>bylo následující den po antisemitském útoku nalezeno 15 mrtvých</a:t>
            </a:r>
            <a:r>
              <a:rPr lang="cs-CZ" dirty="0">
                <a:solidFill>
                  <a:srgbClr val="FF0000"/>
                </a:solidFill>
              </a:rPr>
              <a:t> …</a:t>
            </a:r>
          </a:p>
          <a:p>
            <a:pPr marL="0" indent="987425">
              <a:buNone/>
            </a:pPr>
            <a:r>
              <a:rPr lang="cs-CZ" dirty="0">
                <a:solidFill>
                  <a:srgbClr val="FF0000"/>
                </a:solidFill>
              </a:rPr>
              <a:t>Den po antisemitistickém útoku </a:t>
            </a:r>
            <a:r>
              <a:rPr lang="cs-CZ" i="1" dirty="0">
                <a:solidFill>
                  <a:srgbClr val="FF0000"/>
                </a:solidFill>
              </a:rPr>
              <a:t>z důvodu židovského svátku Chanuka </a:t>
            </a:r>
            <a:r>
              <a:rPr lang="cs-CZ" dirty="0">
                <a:solidFill>
                  <a:srgbClr val="FF0000"/>
                </a:solidFill>
              </a:rPr>
              <a:t>na pláži v Sydney, kde bylo nejméně 15 mrtvých</a:t>
            </a:r>
            <a:r>
              <a:rPr lang="cs-CZ" i="1" dirty="0">
                <a:solidFill>
                  <a:srgbClr val="FF0000"/>
                </a:solidFill>
              </a:rPr>
              <a:t>…</a:t>
            </a:r>
          </a:p>
          <a:p>
            <a:pPr marL="0" indent="987425">
              <a:buNone/>
            </a:pPr>
            <a:r>
              <a:rPr lang="cs-CZ" dirty="0">
                <a:solidFill>
                  <a:srgbClr val="FF0000"/>
                </a:solidFill>
              </a:rPr>
              <a:t>DEN PO ANTISEMITSKÉMU ÚTOKU NA PLÁŽI V SYDNEY, </a:t>
            </a:r>
            <a:r>
              <a:rPr lang="cs-CZ" i="1" dirty="0">
                <a:solidFill>
                  <a:srgbClr val="FF0000"/>
                </a:solidFill>
              </a:rPr>
              <a:t>KVŮLI OSLAVĚ ŽIDOVSKÉHO SVÁTKU HANUKKAH, KTERÝ ZPŮSOBIL NEJMÉNĚ 15 MRTVÝCH</a:t>
            </a:r>
            <a:r>
              <a:rPr lang="cs-CZ" dirty="0">
                <a:solidFill>
                  <a:srgbClr val="FF0000"/>
                </a:solidFill>
              </a:rPr>
              <a:t>…</a:t>
            </a:r>
            <a:r>
              <a:rPr lang="cs-CZ" dirty="0">
                <a:solidFill>
                  <a:schemeClr val="accent2"/>
                </a:solidFill>
              </a:rPr>
              <a:t>	</a:t>
            </a:r>
          </a:p>
          <a:p>
            <a:pPr marL="0" indent="987425">
              <a:buNone/>
            </a:pPr>
            <a:r>
              <a:rPr lang="cs-CZ" dirty="0">
                <a:solidFill>
                  <a:srgbClr val="00B050"/>
                </a:solidFill>
              </a:rPr>
              <a:t>Den po antisemitském útoku na pláži v Sydney během židovského svátku Chanuka, který si vyžádal nejméně 15 životů…</a:t>
            </a:r>
            <a:endParaRPr lang="cs-CZ" sz="1800" dirty="0">
              <a:solidFill>
                <a:srgbClr val="00B050"/>
              </a:solidFill>
            </a:endParaRPr>
          </a:p>
        </p:txBody>
      </p:sp>
    </p:spTree>
    <p:extLst>
      <p:ext uri="{BB962C8B-B14F-4D97-AF65-F5344CB8AC3E}">
        <p14:creationId xmlns:p14="http://schemas.microsoft.com/office/powerpoint/2010/main" val="371928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784543" y="1257300"/>
            <a:ext cx="7559675" cy="4922519"/>
          </a:xfrm>
        </p:spPr>
        <p:txBody>
          <a:bodyPr>
            <a:noAutofit/>
          </a:bodyPr>
          <a:lstStyle/>
          <a:p>
            <a:pPr marL="0" indent="0">
              <a:buNone/>
            </a:pPr>
            <a:r>
              <a:rPr lang="fr-FR" b="1" dirty="0">
                <a:solidFill>
                  <a:schemeClr val="accent2"/>
                </a:solidFill>
              </a:rPr>
              <a:t>des baguettes à bulles de savon</a:t>
            </a:r>
            <a:r>
              <a:rPr lang="cs-CZ" dirty="0">
                <a:solidFill>
                  <a:schemeClr val="accent2"/>
                </a:solidFill>
              </a:rPr>
              <a:t>	</a:t>
            </a:r>
          </a:p>
          <a:p>
            <a:pPr marL="0" indent="0">
              <a:buNone/>
            </a:pPr>
            <a:r>
              <a:rPr lang="cs-CZ" dirty="0">
                <a:solidFill>
                  <a:srgbClr val="FF0000"/>
                </a:solidFill>
              </a:rPr>
              <a:t>	bagety a kousky mýdla</a:t>
            </a:r>
          </a:p>
          <a:p>
            <a:pPr marL="0" indent="0">
              <a:buNone/>
            </a:pPr>
            <a:r>
              <a:rPr lang="cs-CZ" dirty="0">
                <a:solidFill>
                  <a:srgbClr val="FF0000"/>
                </a:solidFill>
              </a:rPr>
              <a:t>	hůlky s mýdlovými bublinkami</a:t>
            </a:r>
          </a:p>
          <a:p>
            <a:pPr marL="0" indent="0">
              <a:buNone/>
            </a:pPr>
            <a:r>
              <a:rPr lang="cs-CZ" dirty="0">
                <a:solidFill>
                  <a:srgbClr val="FF0000"/>
                </a:solidFill>
              </a:rPr>
              <a:t>	bublinové tyčky</a:t>
            </a:r>
          </a:p>
          <a:p>
            <a:pPr marL="0" indent="0">
              <a:buNone/>
            </a:pPr>
            <a:r>
              <a:rPr lang="cs-CZ" dirty="0">
                <a:solidFill>
                  <a:schemeClr val="accent2"/>
                </a:solidFill>
              </a:rPr>
              <a:t>	</a:t>
            </a:r>
            <a:r>
              <a:rPr lang="cs-CZ" dirty="0" err="1">
                <a:solidFill>
                  <a:srgbClr val="00B050"/>
                </a:solidFill>
              </a:rPr>
              <a:t>bublinovače</a:t>
            </a:r>
            <a:endParaRPr lang="cs-CZ" dirty="0">
              <a:solidFill>
                <a:srgbClr val="00B050"/>
              </a:solidFill>
            </a:endParaRPr>
          </a:p>
          <a:p>
            <a:pPr marL="0" indent="0">
              <a:buNone/>
            </a:pPr>
            <a:r>
              <a:rPr lang="cs-CZ" dirty="0">
                <a:solidFill>
                  <a:srgbClr val="00B050"/>
                </a:solidFill>
              </a:rPr>
              <a:t>	bublinové hůlky</a:t>
            </a:r>
            <a:endParaRPr lang="fr-FR" dirty="0">
              <a:solidFill>
                <a:srgbClr val="00B050"/>
              </a:solidFill>
            </a:endParaRPr>
          </a:p>
          <a:p>
            <a:pPr marL="0" indent="0">
              <a:buNone/>
            </a:pPr>
            <a:r>
              <a:rPr lang="fr-FR" b="1" dirty="0">
                <a:solidFill>
                  <a:schemeClr val="accent2"/>
                </a:solidFill>
              </a:rPr>
              <a:t>fusils à canon long </a:t>
            </a:r>
            <a:r>
              <a:rPr lang="cs-CZ" dirty="0">
                <a:solidFill>
                  <a:schemeClr val="accent2"/>
                </a:solidFill>
              </a:rPr>
              <a:t>	</a:t>
            </a:r>
          </a:p>
          <a:p>
            <a:pPr marL="0" indent="0">
              <a:buNone/>
            </a:pPr>
            <a:r>
              <a:rPr lang="cs-CZ" dirty="0">
                <a:solidFill>
                  <a:schemeClr val="accent2"/>
                </a:solidFill>
              </a:rPr>
              <a:t>	</a:t>
            </a:r>
            <a:r>
              <a:rPr lang="cs-CZ" dirty="0">
                <a:solidFill>
                  <a:srgbClr val="FF0000"/>
                </a:solidFill>
              </a:rPr>
              <a:t>dlouhé brokovnice</a:t>
            </a:r>
          </a:p>
          <a:p>
            <a:pPr marL="0" indent="893763">
              <a:buNone/>
            </a:pPr>
            <a:r>
              <a:rPr lang="cs-CZ" dirty="0">
                <a:solidFill>
                  <a:srgbClr val="FF0000"/>
                </a:solidFill>
              </a:rPr>
              <a:t>dlouho hlavňové pušky</a:t>
            </a:r>
          </a:p>
          <a:p>
            <a:pPr marL="0" indent="893763">
              <a:buNone/>
            </a:pPr>
            <a:r>
              <a:rPr lang="cs-CZ" dirty="0">
                <a:solidFill>
                  <a:srgbClr val="FF0000"/>
                </a:solidFill>
              </a:rPr>
              <a:t>dlouhé zbraně (nejlepší ze špatných – příliš obecné)</a:t>
            </a:r>
            <a:r>
              <a:rPr lang="cs-CZ" dirty="0">
                <a:solidFill>
                  <a:schemeClr val="accent2"/>
                </a:solidFill>
              </a:rPr>
              <a:t>	</a:t>
            </a:r>
          </a:p>
          <a:p>
            <a:pPr marL="0" indent="893763">
              <a:buNone/>
            </a:pPr>
            <a:r>
              <a:rPr lang="cs-CZ" dirty="0">
                <a:solidFill>
                  <a:srgbClr val="00B050"/>
                </a:solidFill>
              </a:rPr>
              <a:t>dlouhé pušky</a:t>
            </a:r>
          </a:p>
          <a:p>
            <a:pPr marL="0" indent="893763">
              <a:buNone/>
            </a:pPr>
            <a:r>
              <a:rPr lang="cs-CZ" dirty="0">
                <a:solidFill>
                  <a:srgbClr val="00B050"/>
                </a:solidFill>
              </a:rPr>
              <a:t>pušky s dlouhou hlavní</a:t>
            </a:r>
          </a:p>
        </p:txBody>
      </p:sp>
    </p:spTree>
    <p:extLst>
      <p:ext uri="{BB962C8B-B14F-4D97-AF65-F5344CB8AC3E}">
        <p14:creationId xmlns:p14="http://schemas.microsoft.com/office/powerpoint/2010/main" val="2488933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6FA692E-8CFC-9748-E138-E44EC85CC4BF}"/>
              </a:ext>
            </a:extLst>
          </p:cNvPr>
          <p:cNvSpPr>
            <a:spLocks noGrp="1"/>
          </p:cNvSpPr>
          <p:nvPr>
            <p:ph type="ftr" sz="quarter" idx="11"/>
          </p:nvPr>
        </p:nvSpPr>
        <p:spPr/>
        <p:txBody>
          <a:bodyPr/>
          <a:lstStyle/>
          <a:p>
            <a:endParaRPr lang="cs-CZ" dirty="0"/>
          </a:p>
        </p:txBody>
      </p:sp>
      <p:pic>
        <p:nvPicPr>
          <p:cNvPr id="3" name="Image 2">
            <a:extLst>
              <a:ext uri="{FF2B5EF4-FFF2-40B4-BE49-F238E27FC236}">
                <a16:creationId xmlns:a16="http://schemas.microsoft.com/office/drawing/2014/main" id="{02BF1FBA-D96A-A7B0-9C6B-2050F8F5D110}"/>
              </a:ext>
            </a:extLst>
          </p:cNvPr>
          <p:cNvPicPr>
            <a:picLocks noChangeAspect="1"/>
          </p:cNvPicPr>
          <p:nvPr/>
        </p:nvPicPr>
        <p:blipFill>
          <a:blip r:embed="rId2"/>
          <a:stretch>
            <a:fillRect/>
          </a:stretch>
        </p:blipFill>
        <p:spPr>
          <a:xfrm>
            <a:off x="1369855" y="1231841"/>
            <a:ext cx="6095951" cy="4569678"/>
          </a:xfrm>
          <a:prstGeom prst="rect">
            <a:avLst/>
          </a:prstGeom>
        </p:spPr>
      </p:pic>
      <p:sp>
        <p:nvSpPr>
          <p:cNvPr id="4" name="ZoneTexte 3">
            <a:extLst>
              <a:ext uri="{FF2B5EF4-FFF2-40B4-BE49-F238E27FC236}">
                <a16:creationId xmlns:a16="http://schemas.microsoft.com/office/drawing/2014/main" id="{B6C8932E-BF4F-3601-C100-805D69296C6D}"/>
              </a:ext>
            </a:extLst>
          </p:cNvPr>
          <p:cNvSpPr txBox="1"/>
          <p:nvPr/>
        </p:nvSpPr>
        <p:spPr>
          <a:xfrm>
            <a:off x="5755341" y="5242122"/>
            <a:ext cx="1581374" cy="3665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cs-CZ" dirty="0" err="1"/>
              <a:t>Bublinovač</a:t>
            </a:r>
            <a:endParaRPr lang="fr-FR" dirty="0"/>
          </a:p>
        </p:txBody>
      </p:sp>
    </p:spTree>
    <p:extLst>
      <p:ext uri="{BB962C8B-B14F-4D97-AF65-F5344CB8AC3E}">
        <p14:creationId xmlns:p14="http://schemas.microsoft.com/office/powerpoint/2010/main" val="94502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199F081-C0C5-1E08-A2D8-4F945EF21CCE}"/>
              </a:ext>
            </a:extLst>
          </p:cNvPr>
          <p:cNvSpPr>
            <a:spLocks noGrp="1"/>
          </p:cNvSpPr>
          <p:nvPr>
            <p:ph type="ftr" sz="quarter" idx="11"/>
          </p:nvPr>
        </p:nvSpPr>
        <p:spPr/>
        <p:txBody>
          <a:bodyPr/>
          <a:lstStyle/>
          <a:p>
            <a:endParaRPr lang="cs-CZ" dirty="0"/>
          </a:p>
        </p:txBody>
      </p:sp>
      <p:pic>
        <p:nvPicPr>
          <p:cNvPr id="3" name="Image 2">
            <a:extLst>
              <a:ext uri="{FF2B5EF4-FFF2-40B4-BE49-F238E27FC236}">
                <a16:creationId xmlns:a16="http://schemas.microsoft.com/office/drawing/2014/main" id="{DE26EFBE-6F35-F1B1-C814-6C1A74AA1AE0}"/>
              </a:ext>
            </a:extLst>
          </p:cNvPr>
          <p:cNvPicPr>
            <a:picLocks noChangeAspect="1"/>
          </p:cNvPicPr>
          <p:nvPr/>
        </p:nvPicPr>
        <p:blipFill>
          <a:blip r:embed="rId2"/>
          <a:stretch>
            <a:fillRect/>
          </a:stretch>
        </p:blipFill>
        <p:spPr>
          <a:xfrm>
            <a:off x="1375025" y="1246655"/>
            <a:ext cx="5187140" cy="1566516"/>
          </a:xfrm>
          <a:prstGeom prst="rect">
            <a:avLst/>
          </a:prstGeom>
        </p:spPr>
      </p:pic>
      <p:pic>
        <p:nvPicPr>
          <p:cNvPr id="4" name="Image 3">
            <a:extLst>
              <a:ext uri="{FF2B5EF4-FFF2-40B4-BE49-F238E27FC236}">
                <a16:creationId xmlns:a16="http://schemas.microsoft.com/office/drawing/2014/main" id="{6E9DBB9F-0A97-55F9-0CE1-94EEF782155F}"/>
              </a:ext>
            </a:extLst>
          </p:cNvPr>
          <p:cNvPicPr>
            <a:picLocks noChangeAspect="1"/>
          </p:cNvPicPr>
          <p:nvPr/>
        </p:nvPicPr>
        <p:blipFill>
          <a:blip r:embed="rId3"/>
          <a:stretch>
            <a:fillRect/>
          </a:stretch>
        </p:blipFill>
        <p:spPr>
          <a:xfrm>
            <a:off x="4005187" y="3097539"/>
            <a:ext cx="2556978" cy="2742359"/>
          </a:xfrm>
          <a:prstGeom prst="rect">
            <a:avLst/>
          </a:prstGeom>
        </p:spPr>
      </p:pic>
      <p:sp>
        <p:nvSpPr>
          <p:cNvPr id="5" name="ZoneTexte 4">
            <a:extLst>
              <a:ext uri="{FF2B5EF4-FFF2-40B4-BE49-F238E27FC236}">
                <a16:creationId xmlns:a16="http://schemas.microsoft.com/office/drawing/2014/main" id="{6248CD88-A9A2-B822-FA20-33958669867B}"/>
              </a:ext>
            </a:extLst>
          </p:cNvPr>
          <p:cNvSpPr txBox="1"/>
          <p:nvPr/>
        </p:nvSpPr>
        <p:spPr>
          <a:xfrm>
            <a:off x="6558742" y="2242288"/>
            <a:ext cx="1280160" cy="3665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cs-CZ" dirty="0"/>
              <a:t>Brokovnice</a:t>
            </a:r>
            <a:endParaRPr lang="fr-FR" dirty="0"/>
          </a:p>
        </p:txBody>
      </p:sp>
      <p:sp>
        <p:nvSpPr>
          <p:cNvPr id="6" name="ZoneTexte 5">
            <a:extLst>
              <a:ext uri="{FF2B5EF4-FFF2-40B4-BE49-F238E27FC236}">
                <a16:creationId xmlns:a16="http://schemas.microsoft.com/office/drawing/2014/main" id="{5F017D22-A4D7-C407-8661-707B9F2BBE6E}"/>
              </a:ext>
            </a:extLst>
          </p:cNvPr>
          <p:cNvSpPr txBox="1"/>
          <p:nvPr/>
        </p:nvSpPr>
        <p:spPr>
          <a:xfrm>
            <a:off x="6569500" y="5410595"/>
            <a:ext cx="1280160" cy="3665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cs-CZ" dirty="0"/>
              <a:t>Puška</a:t>
            </a:r>
            <a:endParaRPr lang="fr-FR" dirty="0"/>
          </a:p>
        </p:txBody>
      </p:sp>
    </p:spTree>
    <p:extLst>
      <p:ext uri="{BB962C8B-B14F-4D97-AF65-F5344CB8AC3E}">
        <p14:creationId xmlns:p14="http://schemas.microsoft.com/office/powerpoint/2010/main" val="2670757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84148B9-A70A-5647-A83D-66F454029C6A}"/>
              </a:ext>
            </a:extLst>
          </p:cNvPr>
          <p:cNvSpPr>
            <a:spLocks noGrp="1"/>
          </p:cNvSpPr>
          <p:nvPr>
            <p:ph type="ftr" sz="quarter" idx="11"/>
          </p:nvPr>
        </p:nvSpPr>
        <p:spPr/>
        <p:txBody>
          <a:bodyPr/>
          <a:lstStyle/>
          <a:p>
            <a:endParaRPr lang="cs-CZ" dirty="0"/>
          </a:p>
        </p:txBody>
      </p:sp>
      <p:sp>
        <p:nvSpPr>
          <p:cNvPr id="4" name="ZoneTexte 3">
            <a:extLst>
              <a:ext uri="{FF2B5EF4-FFF2-40B4-BE49-F238E27FC236}">
                <a16:creationId xmlns:a16="http://schemas.microsoft.com/office/drawing/2014/main" id="{47E4140A-1478-8117-0C66-9C6CBBF833D3}"/>
              </a:ext>
            </a:extLst>
          </p:cNvPr>
          <p:cNvSpPr txBox="1"/>
          <p:nvPr/>
        </p:nvSpPr>
        <p:spPr>
          <a:xfrm>
            <a:off x="634701" y="1323253"/>
            <a:ext cx="7799294" cy="1631216"/>
          </a:xfrm>
          <a:prstGeom prst="rect">
            <a:avLst/>
          </a:prstGeom>
          <a:noFill/>
        </p:spPr>
        <p:txBody>
          <a:bodyPr wrap="square">
            <a:spAutoFit/>
          </a:bodyPr>
          <a:lstStyle/>
          <a:p>
            <a:pPr marL="0" indent="0">
              <a:buNone/>
            </a:pPr>
            <a:r>
              <a:rPr lang="cs-CZ" sz="2000" b="1" dirty="0" err="1">
                <a:solidFill>
                  <a:schemeClr val="accent2"/>
                </a:solidFill>
              </a:rPr>
              <a:t>fusillade</a:t>
            </a:r>
            <a:r>
              <a:rPr lang="cs-CZ" sz="2000" dirty="0">
                <a:solidFill>
                  <a:schemeClr val="accent2"/>
                </a:solidFill>
              </a:rPr>
              <a:t>	</a:t>
            </a:r>
          </a:p>
          <a:p>
            <a:pPr marL="0" indent="0">
              <a:buNone/>
            </a:pPr>
            <a:r>
              <a:rPr lang="cs-CZ" sz="2000" dirty="0">
                <a:solidFill>
                  <a:srgbClr val="FF0000"/>
                </a:solidFill>
              </a:rPr>
              <a:t>	přestřelka</a:t>
            </a:r>
          </a:p>
          <a:p>
            <a:pPr marL="0" indent="0">
              <a:buNone/>
            </a:pPr>
            <a:r>
              <a:rPr lang="cs-CZ" sz="2000" dirty="0">
                <a:solidFill>
                  <a:srgbClr val="FF0000"/>
                </a:solidFill>
              </a:rPr>
              <a:t>	střílna ( </a:t>
            </a:r>
            <a:r>
              <a:rPr lang="cs-CZ" sz="2000" dirty="0">
                <a:solidFill>
                  <a:srgbClr val="FF0000"/>
                </a:solidFill>
                <a:sym typeface="Wingdings" panose="05000000000000000000" pitchFamily="2" charset="2"/>
              </a:rPr>
              <a:t> )</a:t>
            </a:r>
            <a:endParaRPr lang="cs-CZ" sz="2000" dirty="0">
              <a:solidFill>
                <a:srgbClr val="FF0000"/>
              </a:solidFill>
            </a:endParaRPr>
          </a:p>
          <a:p>
            <a:pPr marL="0" indent="0">
              <a:buNone/>
            </a:pPr>
            <a:r>
              <a:rPr lang="cs-CZ" sz="2000" dirty="0">
                <a:solidFill>
                  <a:srgbClr val="FF0000"/>
                </a:solidFill>
              </a:rPr>
              <a:t>	</a:t>
            </a:r>
            <a:r>
              <a:rPr lang="cs-CZ" sz="2000" dirty="0">
                <a:solidFill>
                  <a:srgbClr val="00B050"/>
                </a:solidFill>
              </a:rPr>
              <a:t>střelba</a:t>
            </a:r>
          </a:p>
          <a:p>
            <a:pPr marL="0" indent="0">
              <a:buNone/>
            </a:pPr>
            <a:r>
              <a:rPr lang="cs-CZ" sz="2000" dirty="0">
                <a:solidFill>
                  <a:srgbClr val="00B050"/>
                </a:solidFill>
              </a:rPr>
              <a:t>	střelecký útok</a:t>
            </a:r>
            <a:endParaRPr lang="fr-FR" sz="2000" dirty="0">
              <a:solidFill>
                <a:srgbClr val="00B050"/>
              </a:solidFill>
            </a:endParaRPr>
          </a:p>
        </p:txBody>
      </p:sp>
      <p:pic>
        <p:nvPicPr>
          <p:cNvPr id="5" name="Image 4">
            <a:extLst>
              <a:ext uri="{FF2B5EF4-FFF2-40B4-BE49-F238E27FC236}">
                <a16:creationId xmlns:a16="http://schemas.microsoft.com/office/drawing/2014/main" id="{A563773C-EADF-FAF6-CE8C-27C9047786E3}"/>
              </a:ext>
            </a:extLst>
          </p:cNvPr>
          <p:cNvPicPr>
            <a:picLocks noChangeAspect="1"/>
          </p:cNvPicPr>
          <p:nvPr/>
        </p:nvPicPr>
        <p:blipFill>
          <a:blip r:embed="rId2"/>
          <a:stretch>
            <a:fillRect/>
          </a:stretch>
        </p:blipFill>
        <p:spPr>
          <a:xfrm>
            <a:off x="754514" y="3236315"/>
            <a:ext cx="3524937" cy="1982777"/>
          </a:xfrm>
          <a:prstGeom prst="rect">
            <a:avLst/>
          </a:prstGeom>
        </p:spPr>
      </p:pic>
      <p:pic>
        <p:nvPicPr>
          <p:cNvPr id="6" name="Image 5">
            <a:extLst>
              <a:ext uri="{FF2B5EF4-FFF2-40B4-BE49-F238E27FC236}">
                <a16:creationId xmlns:a16="http://schemas.microsoft.com/office/drawing/2014/main" id="{865031F1-464A-A5C2-CE0F-48D29A4EFF15}"/>
              </a:ext>
            </a:extLst>
          </p:cNvPr>
          <p:cNvPicPr>
            <a:picLocks noChangeAspect="1"/>
          </p:cNvPicPr>
          <p:nvPr/>
        </p:nvPicPr>
        <p:blipFill>
          <a:blip r:embed="rId3"/>
          <a:stretch>
            <a:fillRect/>
          </a:stretch>
        </p:blipFill>
        <p:spPr>
          <a:xfrm>
            <a:off x="4279451" y="3236315"/>
            <a:ext cx="3768748" cy="2828131"/>
          </a:xfrm>
          <a:prstGeom prst="rect">
            <a:avLst/>
          </a:prstGeom>
        </p:spPr>
      </p:pic>
    </p:spTree>
    <p:extLst>
      <p:ext uri="{BB962C8B-B14F-4D97-AF65-F5344CB8AC3E}">
        <p14:creationId xmlns:p14="http://schemas.microsoft.com/office/powerpoint/2010/main" val="181081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421899"/>
            <a:ext cx="7560000" cy="748080"/>
          </a:xfrm>
        </p:spPr>
        <p:txBody>
          <a:bodyPr>
            <a:normAutofit/>
          </a:bodyPr>
          <a:lstStyle/>
          <a:p>
            <a:r>
              <a:rPr lang="cs-CZ" sz="2000" dirty="0"/>
              <a:t>• chybné/stylisticky nevhodné gramatické transpozice (čas, způsob, rod, vid, ...)</a:t>
            </a:r>
          </a:p>
        </p:txBody>
      </p:sp>
      <p:sp>
        <p:nvSpPr>
          <p:cNvPr id="3" name="Zástupný symbol pro obsah 2"/>
          <p:cNvSpPr>
            <a:spLocks noGrp="1"/>
          </p:cNvSpPr>
          <p:nvPr>
            <p:ph idx="1"/>
          </p:nvPr>
        </p:nvSpPr>
        <p:spPr>
          <a:xfrm>
            <a:off x="662940" y="2171700"/>
            <a:ext cx="7909560" cy="4393857"/>
          </a:xfrm>
        </p:spPr>
        <p:txBody>
          <a:bodyPr>
            <a:normAutofit/>
          </a:bodyPr>
          <a:lstStyle/>
          <a:p>
            <a:pPr marL="0" indent="0">
              <a:buNone/>
            </a:pPr>
            <a:r>
              <a:rPr lang="fr-FR" b="1" dirty="0">
                <a:solidFill>
                  <a:schemeClr val="accent2"/>
                </a:solidFill>
              </a:rPr>
              <a:t>Une vidéo montre un homme en tee-shirt blanc s’approchant furtivement de l’un des tireurs derrière une voiture, puis lui arrachant son fusil.  </a:t>
            </a:r>
            <a:r>
              <a:rPr lang="cs-CZ" b="1" dirty="0">
                <a:solidFill>
                  <a:schemeClr val="accent2"/>
                </a:solidFill>
              </a:rPr>
              <a:t> </a:t>
            </a:r>
            <a:r>
              <a:rPr lang="cs-CZ" i="1" dirty="0"/>
              <a:t>(věta vedlejší doplňková) </a:t>
            </a:r>
            <a:r>
              <a:rPr lang="cs-CZ" dirty="0"/>
              <a:t>	</a:t>
            </a:r>
          </a:p>
          <a:p>
            <a:pPr marL="0" indent="0">
              <a:buNone/>
            </a:pPr>
            <a:r>
              <a:rPr lang="cs-CZ" dirty="0">
                <a:solidFill>
                  <a:srgbClr val="FF0000"/>
                </a:solidFill>
              </a:rPr>
              <a:t>Video ukazuje muže v bílém tričku přibližující se ke střelci za autem, kde mu vytrhává pušku z ruky. </a:t>
            </a:r>
          </a:p>
          <a:p>
            <a:pPr marL="0" indent="0">
              <a:buNone/>
            </a:pPr>
            <a:r>
              <a:rPr lang="cs-CZ" dirty="0">
                <a:solidFill>
                  <a:srgbClr val="FF0000"/>
                </a:solidFill>
              </a:rPr>
              <a:t>Na videu můžeme vidět muže v bílém tričku, který se za autem nepozorovaně přiblížil k jednomu z útočníků a odzbrojil ho. </a:t>
            </a:r>
          </a:p>
          <a:p>
            <a:pPr marL="0" indent="0">
              <a:buNone/>
            </a:pPr>
            <a:r>
              <a:rPr lang="cs-CZ" dirty="0">
                <a:solidFill>
                  <a:srgbClr val="FF0000"/>
                </a:solidFill>
              </a:rPr>
              <a:t>Na videu je zachycen muž v bílém tričku nenápadně se blížící ke střelcům zpoza auta, vytrhávající střelcům zbraň. </a:t>
            </a:r>
          </a:p>
          <a:p>
            <a:pPr marL="0" indent="0">
              <a:buNone/>
            </a:pPr>
            <a:r>
              <a:rPr lang="cs-CZ" dirty="0">
                <a:solidFill>
                  <a:srgbClr val="00B050"/>
                </a:solidFill>
              </a:rPr>
              <a:t>Video ukazuje muže v bílém tričku, jak se tiše přibližuje k jednomu ze střelců za autem a pak mu vytrhne pušku. </a:t>
            </a:r>
          </a:p>
          <a:p>
            <a:pPr marL="0" indent="0">
              <a:buNone/>
            </a:pPr>
            <a:r>
              <a:rPr lang="cs-CZ" dirty="0">
                <a:solidFill>
                  <a:srgbClr val="00B050"/>
                </a:solidFill>
              </a:rPr>
              <a:t>Video zachycuje muže v bílém tričku, jak se za autem nenápadně přibližuje k jednomu střelci, a poté mu vytrhává pušku.</a:t>
            </a:r>
          </a:p>
          <a:p>
            <a:pPr marL="0" indent="0">
              <a:buNone/>
            </a:pPr>
            <a:endParaRPr lang="cs-CZ" dirty="0">
              <a:solidFill>
                <a:srgbClr val="00B050"/>
              </a:solidFill>
            </a:endParaRPr>
          </a:p>
          <a:p>
            <a:pPr marL="0" indent="0">
              <a:buNone/>
            </a:pPr>
            <a:endParaRPr lang="cs-CZ" dirty="0"/>
          </a:p>
          <a:p>
            <a:pPr marL="0" indent="0">
              <a:buNone/>
            </a:pPr>
            <a:endParaRPr lang="cs-CZ" dirty="0"/>
          </a:p>
        </p:txBody>
      </p:sp>
    </p:spTree>
    <p:extLst>
      <p:ext uri="{BB962C8B-B14F-4D97-AF65-F5344CB8AC3E}">
        <p14:creationId xmlns:p14="http://schemas.microsoft.com/office/powerpoint/2010/main" val="3890579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200900"/>
            <a:ext cx="7560000" cy="748080"/>
          </a:xfrm>
        </p:spPr>
        <p:txBody>
          <a:bodyPr>
            <a:normAutofit/>
          </a:bodyPr>
          <a:lstStyle/>
          <a:p>
            <a:r>
              <a:rPr lang="cs-CZ" sz="2400" dirty="0"/>
              <a:t>Frazeologismy </a:t>
            </a:r>
            <a:r>
              <a:rPr lang="cs-CZ" sz="2000" b="0" dirty="0"/>
              <a:t>(častá přílišná doslovnost či naopak významový posun)</a:t>
            </a:r>
            <a:r>
              <a:rPr lang="cs-CZ" sz="2400" dirty="0"/>
              <a:t>:</a:t>
            </a:r>
          </a:p>
        </p:txBody>
      </p:sp>
      <p:sp>
        <p:nvSpPr>
          <p:cNvPr id="3" name="Zástupný symbol pro obsah 2"/>
          <p:cNvSpPr>
            <a:spLocks noGrp="1"/>
          </p:cNvSpPr>
          <p:nvPr>
            <p:ph idx="1"/>
          </p:nvPr>
        </p:nvSpPr>
        <p:spPr>
          <a:xfrm>
            <a:off x="742860" y="1948980"/>
            <a:ext cx="7707720" cy="4345142"/>
          </a:xfrm>
        </p:spPr>
        <p:txBody>
          <a:bodyPr>
            <a:normAutofit/>
          </a:bodyPr>
          <a:lstStyle/>
          <a:p>
            <a:pPr marL="0" indent="0">
              <a:buNone/>
            </a:pPr>
            <a:r>
              <a:rPr lang="cs-CZ" b="1" dirty="0">
                <a:solidFill>
                  <a:schemeClr val="accent2"/>
                </a:solidFill>
              </a:rPr>
              <a:t>… </a:t>
            </a:r>
            <a:r>
              <a:rPr lang="fr-FR" b="1" dirty="0">
                <a:solidFill>
                  <a:schemeClr val="accent2"/>
                </a:solidFill>
              </a:rPr>
              <a:t>l’Australie se plonge dans une longue réflexion collective sur la législation </a:t>
            </a:r>
            <a:r>
              <a:rPr lang="cs-CZ" b="1" dirty="0">
                <a:solidFill>
                  <a:schemeClr val="accent2"/>
                </a:solidFill>
              </a:rPr>
              <a:t>…</a:t>
            </a:r>
          </a:p>
          <a:p>
            <a:pPr marL="0" indent="0">
              <a:buNone/>
            </a:pPr>
            <a:r>
              <a:rPr lang="cs-CZ" dirty="0"/>
              <a:t>	</a:t>
            </a:r>
            <a:r>
              <a:rPr lang="cs-CZ" dirty="0">
                <a:solidFill>
                  <a:srgbClr val="FF0000"/>
                </a:solidFill>
              </a:rPr>
              <a:t>… se australské úřady ponořili do hluboké debaty týkající se práva… </a:t>
            </a:r>
          </a:p>
          <a:p>
            <a:pPr marL="0" indent="0">
              <a:buNone/>
            </a:pPr>
            <a:r>
              <a:rPr lang="cs-CZ" dirty="0">
                <a:solidFill>
                  <a:srgbClr val="FF0000"/>
                </a:solidFill>
              </a:rPr>
              <a:t>	… se Austrálie ponořila do společných úvah o legislativě … </a:t>
            </a:r>
          </a:p>
          <a:p>
            <a:pPr marL="0" indent="893763">
              <a:buNone/>
            </a:pPr>
            <a:r>
              <a:rPr lang="pl-PL" dirty="0">
                <a:solidFill>
                  <a:srgbClr val="FF0000"/>
                </a:solidFill>
              </a:rPr>
              <a:t>... se Austrálie ponořila do dlouhého kolektivního uvažování o legislativě ...</a:t>
            </a:r>
          </a:p>
          <a:p>
            <a:pPr marL="0" indent="893763">
              <a:buNone/>
            </a:pPr>
            <a:r>
              <a:rPr lang="cs-CZ" dirty="0">
                <a:solidFill>
                  <a:srgbClr val="FF0000"/>
                </a:solidFill>
              </a:rPr>
              <a:t>… se Austrálie ponořila do dlouhého kolektivního přemýšlení ohledně legislativy…</a:t>
            </a:r>
          </a:p>
          <a:p>
            <a:pPr marL="0" indent="893763">
              <a:buNone/>
            </a:pPr>
            <a:r>
              <a:rPr lang="pl-PL" dirty="0">
                <a:solidFill>
                  <a:srgbClr val="FF0000"/>
                </a:solidFill>
              </a:rPr>
              <a:t>... se Austrálie ponořuje do společné, dlouhé myšlenky nad zákony ...</a:t>
            </a:r>
          </a:p>
          <a:p>
            <a:pPr marL="0" indent="0">
              <a:buNone/>
            </a:pPr>
            <a:r>
              <a:rPr lang="cs-CZ" dirty="0"/>
              <a:t>	</a:t>
            </a:r>
            <a:r>
              <a:rPr lang="cs-CZ" dirty="0">
                <a:solidFill>
                  <a:srgbClr val="00B050"/>
                </a:solidFill>
              </a:rPr>
              <a:t>… se Austrálie hluboce kolektivně zamýšlí nad legislativou týkající se střelných zbraní …</a:t>
            </a:r>
          </a:p>
          <a:p>
            <a:pPr marL="0" indent="0">
              <a:buNone/>
            </a:pPr>
            <a:endParaRPr lang="cs-CZ" dirty="0"/>
          </a:p>
        </p:txBody>
      </p:sp>
    </p:spTree>
    <p:extLst>
      <p:ext uri="{BB962C8B-B14F-4D97-AF65-F5344CB8AC3E}">
        <p14:creationId xmlns:p14="http://schemas.microsoft.com/office/powerpoint/2010/main" val="3999146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C63C454-1025-9E39-00A8-2AAD592C9EC4}"/>
              </a:ext>
            </a:extLst>
          </p:cNvPr>
          <p:cNvSpPr>
            <a:spLocks noGrp="1"/>
          </p:cNvSpPr>
          <p:nvPr>
            <p:ph idx="1"/>
          </p:nvPr>
        </p:nvSpPr>
        <p:spPr/>
        <p:txBody>
          <a:bodyPr>
            <a:normAutofit fontScale="92500" lnSpcReduction="20000"/>
          </a:bodyPr>
          <a:lstStyle/>
          <a:p>
            <a:pPr marL="0" indent="0">
              <a:buNone/>
            </a:pPr>
            <a:r>
              <a:rPr lang="fr-FR" b="1" dirty="0">
                <a:solidFill>
                  <a:schemeClr val="accent2"/>
                </a:solidFill>
              </a:rPr>
              <a:t>Ils ont tué au moins 15 personnes et en ont blessé des dizaines d’autres, </a:t>
            </a:r>
            <a:r>
              <a:rPr lang="fr-FR" b="1" i="1" dirty="0">
                <a:solidFill>
                  <a:schemeClr val="accent2"/>
                </a:solidFill>
              </a:rPr>
              <a:t>dont deux policiers</a:t>
            </a:r>
            <a:r>
              <a:rPr lang="fr-FR" b="1" dirty="0">
                <a:solidFill>
                  <a:schemeClr val="accent2"/>
                </a:solidFill>
              </a:rPr>
              <a:t>.</a:t>
            </a:r>
          </a:p>
          <a:p>
            <a:pPr marL="0" indent="0">
              <a:buNone/>
            </a:pPr>
            <a:r>
              <a:rPr lang="pl-PL" dirty="0">
                <a:solidFill>
                  <a:srgbClr val="FF0000"/>
                </a:solidFill>
              </a:rPr>
              <a:t>	Zabili 15 lidí a poranili desítky dalších</a:t>
            </a:r>
            <a:r>
              <a:rPr lang="pl-PL" i="1" dirty="0">
                <a:solidFill>
                  <a:srgbClr val="FF0000"/>
                </a:solidFill>
              </a:rPr>
              <a:t> z nichž dva policisty</a:t>
            </a:r>
            <a:r>
              <a:rPr lang="pl-PL" dirty="0">
                <a:solidFill>
                  <a:srgbClr val="FF0000"/>
                </a:solidFill>
              </a:rPr>
              <a:t>.</a:t>
            </a:r>
            <a:endParaRPr lang="cs-CZ" dirty="0">
              <a:solidFill>
                <a:srgbClr val="00B050"/>
              </a:solidFill>
            </a:endParaRPr>
          </a:p>
          <a:p>
            <a:pPr marL="0" indent="0">
              <a:buNone/>
            </a:pPr>
            <a:r>
              <a:rPr lang="cs-CZ" dirty="0">
                <a:solidFill>
                  <a:srgbClr val="00B050"/>
                </a:solidFill>
              </a:rPr>
              <a:t>	Zabili nejméně 15 lidí a desítky dalších zranili, </a:t>
            </a:r>
            <a:r>
              <a:rPr lang="cs-CZ" i="1" dirty="0">
                <a:solidFill>
                  <a:srgbClr val="00B050"/>
                </a:solidFill>
              </a:rPr>
              <a:t>včetně dvou policistů</a:t>
            </a:r>
            <a:r>
              <a:rPr lang="cs-CZ" dirty="0">
                <a:solidFill>
                  <a:srgbClr val="00B050"/>
                </a:solidFill>
              </a:rPr>
              <a:t>.</a:t>
            </a:r>
          </a:p>
          <a:p>
            <a:pPr marL="0" indent="0">
              <a:buNone/>
            </a:pPr>
            <a:r>
              <a:rPr lang="cs-CZ" b="1" dirty="0">
                <a:solidFill>
                  <a:schemeClr val="accent2"/>
                </a:solidFill>
              </a:rPr>
              <a:t>(</a:t>
            </a:r>
            <a:r>
              <a:rPr lang="cs-CZ" b="1" dirty="0" err="1">
                <a:solidFill>
                  <a:schemeClr val="accent2"/>
                </a:solidFill>
              </a:rPr>
              <a:t>l‘attaque</a:t>
            </a:r>
            <a:r>
              <a:rPr lang="cs-CZ" b="1" dirty="0">
                <a:solidFill>
                  <a:schemeClr val="accent2"/>
                </a:solidFill>
              </a:rPr>
              <a:t>) qui a fait 15 </a:t>
            </a:r>
            <a:r>
              <a:rPr lang="cs-CZ" b="1" dirty="0" err="1">
                <a:solidFill>
                  <a:schemeClr val="accent2"/>
                </a:solidFill>
              </a:rPr>
              <a:t>morts</a:t>
            </a:r>
            <a:endParaRPr lang="cs-CZ" b="1" dirty="0">
              <a:solidFill>
                <a:schemeClr val="accent2"/>
              </a:solidFill>
            </a:endParaRPr>
          </a:p>
          <a:p>
            <a:pPr marL="0" indent="0">
              <a:buNone/>
            </a:pPr>
            <a:r>
              <a:rPr lang="cs-CZ" dirty="0"/>
              <a:t>	</a:t>
            </a:r>
            <a:r>
              <a:rPr lang="cs-CZ" dirty="0">
                <a:solidFill>
                  <a:srgbClr val="FF0000"/>
                </a:solidFill>
              </a:rPr>
              <a:t>… po kterém zbylo nejméně 15 mrtvých</a:t>
            </a:r>
          </a:p>
          <a:p>
            <a:pPr marL="0" indent="893763">
              <a:buNone/>
            </a:pPr>
            <a:r>
              <a:rPr lang="cs-CZ" dirty="0">
                <a:solidFill>
                  <a:srgbClr val="FF0000"/>
                </a:solidFill>
              </a:rPr>
              <a:t>… který si vyžádal přes 15 lidských obětí</a:t>
            </a:r>
          </a:p>
          <a:p>
            <a:pPr marL="0" indent="893763">
              <a:buNone/>
            </a:pPr>
            <a:r>
              <a:rPr lang="cs-CZ" dirty="0">
                <a:solidFill>
                  <a:srgbClr val="FF0000"/>
                </a:solidFill>
              </a:rPr>
              <a:t>… KTERÝ ZPŮSOBIL NEJMÉNĚ 15 MRTVÝCH</a:t>
            </a:r>
          </a:p>
          <a:p>
            <a:pPr marL="0" indent="893763">
              <a:buNone/>
            </a:pPr>
            <a:r>
              <a:rPr lang="cs-CZ" dirty="0"/>
              <a:t>	</a:t>
            </a:r>
            <a:r>
              <a:rPr lang="cs-CZ" dirty="0">
                <a:solidFill>
                  <a:srgbClr val="00B050"/>
                </a:solidFill>
              </a:rPr>
              <a:t>… který si vyžádal nejméně 15 životů</a:t>
            </a:r>
          </a:p>
          <a:p>
            <a:pPr marL="0" indent="0">
              <a:buNone/>
            </a:pPr>
            <a:r>
              <a:rPr lang="cs-CZ" dirty="0">
                <a:solidFill>
                  <a:srgbClr val="00B050"/>
                </a:solidFill>
              </a:rPr>
              <a:t>	… při kterém zemřelo nejméně 15 lidí</a:t>
            </a:r>
          </a:p>
          <a:p>
            <a:pPr marL="0" indent="0">
              <a:buNone/>
            </a:pPr>
            <a:r>
              <a:rPr lang="cs-CZ" dirty="0">
                <a:solidFill>
                  <a:srgbClr val="00B050"/>
                </a:solidFill>
              </a:rPr>
              <a:t>	… který způsobil nejméně 15 úmrtí</a:t>
            </a:r>
            <a:endParaRPr lang="cs-CZ" b="1" dirty="0">
              <a:solidFill>
                <a:schemeClr val="accent2"/>
              </a:solidFill>
            </a:endParaRPr>
          </a:p>
          <a:p>
            <a:pPr marL="0" indent="0">
              <a:buNone/>
            </a:pPr>
            <a:endParaRPr lang="cs-CZ" b="1" dirty="0">
              <a:solidFill>
                <a:schemeClr val="accent2"/>
              </a:solidFill>
            </a:endParaRPr>
          </a:p>
          <a:p>
            <a:pPr marL="0" indent="0">
              <a:buNone/>
            </a:pPr>
            <a:endParaRPr lang="fr-FR" dirty="0"/>
          </a:p>
        </p:txBody>
      </p:sp>
      <p:sp>
        <p:nvSpPr>
          <p:cNvPr id="4" name="Zástupný symbol pro zápatí 3">
            <a:extLst>
              <a:ext uri="{FF2B5EF4-FFF2-40B4-BE49-F238E27FC236}">
                <a16:creationId xmlns:a16="http://schemas.microsoft.com/office/drawing/2014/main" id="{FA65BA60-B8C4-834C-8B4F-7785ED0DC53F}"/>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901843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4C79-865F-A4D3-4091-66642FDDC5D4}"/>
              </a:ext>
            </a:extLst>
          </p:cNvPr>
          <p:cNvSpPr>
            <a:spLocks noGrp="1"/>
          </p:cNvSpPr>
          <p:nvPr>
            <p:ph type="ctrTitle"/>
          </p:nvPr>
        </p:nvSpPr>
        <p:spPr>
          <a:xfrm>
            <a:off x="720000" y="2902225"/>
            <a:ext cx="7560000" cy="690641"/>
          </a:xfrm>
        </p:spPr>
        <p:txBody>
          <a:bodyPr/>
          <a:lstStyle/>
          <a:p>
            <a:pPr algn="ctr"/>
            <a:r>
              <a:rPr lang="en-DE" dirty="0"/>
              <a:t>Umělecký text</a:t>
            </a:r>
          </a:p>
        </p:txBody>
      </p:sp>
      <p:sp>
        <p:nvSpPr>
          <p:cNvPr id="3" name="Subtitle 2">
            <a:extLst>
              <a:ext uri="{FF2B5EF4-FFF2-40B4-BE49-F238E27FC236}">
                <a16:creationId xmlns:a16="http://schemas.microsoft.com/office/drawing/2014/main" id="{B7BB8D8C-F682-D621-7582-A62BA0D3F2C9}"/>
              </a:ext>
            </a:extLst>
          </p:cNvPr>
          <p:cNvSpPr>
            <a:spLocks noGrp="1"/>
          </p:cNvSpPr>
          <p:nvPr>
            <p:ph type="subTitle" idx="1"/>
          </p:nvPr>
        </p:nvSpPr>
        <p:spPr/>
        <p:txBody>
          <a:bodyPr/>
          <a:lstStyle/>
          <a:p>
            <a:endParaRPr lang="en-DE"/>
          </a:p>
        </p:txBody>
      </p:sp>
      <p:sp>
        <p:nvSpPr>
          <p:cNvPr id="4" name="Footer Placeholder 3">
            <a:extLst>
              <a:ext uri="{FF2B5EF4-FFF2-40B4-BE49-F238E27FC236}">
                <a16:creationId xmlns:a16="http://schemas.microsoft.com/office/drawing/2014/main" id="{87C4314E-595C-4121-90BD-F101DC2C482E}"/>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038956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315199"/>
            <a:ext cx="7560000" cy="1229881"/>
          </a:xfrm>
        </p:spPr>
        <p:txBody>
          <a:bodyPr>
            <a:normAutofit fontScale="90000"/>
          </a:bodyPr>
          <a:lstStyle/>
          <a:p>
            <a:r>
              <a:rPr lang="cs-CZ" sz="2200" dirty="0"/>
              <a:t>Styl:</a:t>
            </a:r>
            <a:br>
              <a:rPr lang="cs-CZ" sz="2200" dirty="0"/>
            </a:br>
            <a:r>
              <a:rPr lang="cs-CZ" sz="2200" dirty="0"/>
              <a:t>• neobratné/neuzuální kolokace</a:t>
            </a:r>
            <a:br>
              <a:rPr lang="cs-CZ" sz="2200" dirty="0"/>
            </a:br>
            <a:r>
              <a:rPr lang="cs-CZ" sz="2200" dirty="0"/>
              <a:t>• stylově nevhodné </a:t>
            </a:r>
            <a:r>
              <a:rPr lang="cs-CZ" sz="2200" dirty="0" err="1"/>
              <a:t>jaz</a:t>
            </a:r>
            <a:r>
              <a:rPr lang="cs-CZ" sz="2200" dirty="0"/>
              <a:t>. prostředky vzhledem ke stylu VT/CT</a:t>
            </a:r>
            <a:br>
              <a:rPr lang="cs-CZ" sz="2200" dirty="0"/>
            </a:br>
            <a:r>
              <a:rPr lang="cs-CZ" sz="2200" dirty="0"/>
              <a:t>• cíl: uzuálnost, srozumitelnost</a:t>
            </a:r>
            <a:br>
              <a:rPr lang="cs-CZ" sz="2200" dirty="0"/>
            </a:br>
            <a:br>
              <a:rPr lang="cs-CZ" dirty="0"/>
            </a:br>
            <a:endParaRPr lang="cs-CZ" dirty="0"/>
          </a:p>
        </p:txBody>
      </p:sp>
      <p:sp>
        <p:nvSpPr>
          <p:cNvPr id="3" name="Zástupný symbol pro obsah 2"/>
          <p:cNvSpPr>
            <a:spLocks noGrp="1"/>
          </p:cNvSpPr>
          <p:nvPr>
            <p:ph idx="1"/>
          </p:nvPr>
        </p:nvSpPr>
        <p:spPr>
          <a:xfrm>
            <a:off x="720000" y="2499360"/>
            <a:ext cx="7560000" cy="4061460"/>
          </a:xfrm>
        </p:spPr>
        <p:txBody>
          <a:bodyPr>
            <a:normAutofit lnSpcReduction="10000"/>
          </a:bodyPr>
          <a:lstStyle/>
          <a:p>
            <a:pPr marL="0" indent="893763">
              <a:lnSpc>
                <a:spcPct val="100000"/>
              </a:lnSpc>
              <a:spcBef>
                <a:spcPts val="0"/>
              </a:spcBef>
              <a:buNone/>
            </a:pPr>
            <a:r>
              <a:rPr lang="fr-FR" sz="1800" b="1" dirty="0">
                <a:solidFill>
                  <a:schemeClr val="accent2"/>
                </a:solidFill>
              </a:rPr>
              <a:t>Après l’attaque antisémite à Sydney, l’Australie s’interroge sur ses moyens de lutter contre l’extrémisme</a:t>
            </a:r>
            <a:endParaRPr lang="cs-CZ" sz="1800" b="1" dirty="0">
              <a:solidFill>
                <a:schemeClr val="accent2"/>
              </a:solidFill>
            </a:endParaRPr>
          </a:p>
          <a:p>
            <a:pPr marL="0" indent="893763">
              <a:lnSpc>
                <a:spcPct val="100000"/>
              </a:lnSpc>
              <a:spcBef>
                <a:spcPts val="0"/>
              </a:spcBef>
              <a:buNone/>
            </a:pPr>
            <a:r>
              <a:rPr lang="cs-CZ" dirty="0">
                <a:solidFill>
                  <a:srgbClr val="FF0000"/>
                </a:solidFill>
              </a:rPr>
              <a:t>PO ANTISEMITISTICKÉM ÚTOKU V SYDNEY, AUSTRÁLIE </a:t>
            </a:r>
            <a:r>
              <a:rPr lang="cs-CZ" i="1" dirty="0">
                <a:solidFill>
                  <a:srgbClr val="FF0000"/>
                </a:solidFill>
              </a:rPr>
              <a:t>SI VYSLECHLA ZDROJE BOJE PROTI EXTREMISMU </a:t>
            </a:r>
            <a:r>
              <a:rPr lang="cs-CZ" dirty="0">
                <a:solidFill>
                  <a:srgbClr val="FF0000"/>
                </a:solidFill>
              </a:rPr>
              <a:t> </a:t>
            </a:r>
          </a:p>
          <a:p>
            <a:pPr marL="0" indent="893763">
              <a:lnSpc>
                <a:spcPct val="100000"/>
              </a:lnSpc>
              <a:spcBef>
                <a:spcPts val="0"/>
              </a:spcBef>
              <a:buNone/>
            </a:pPr>
            <a:r>
              <a:rPr lang="cs-CZ" dirty="0">
                <a:solidFill>
                  <a:srgbClr val="FF0000"/>
                </a:solidFill>
              </a:rPr>
              <a:t>AUSTRÁLIE SI KLADE OTÁZKY </a:t>
            </a:r>
            <a:r>
              <a:rPr lang="cs-CZ" i="1" dirty="0">
                <a:solidFill>
                  <a:srgbClr val="FF0000"/>
                </a:solidFill>
              </a:rPr>
              <a:t>OHLEDNĚ SVÉHO PRŮMĚRNÉHO BOJE </a:t>
            </a:r>
            <a:r>
              <a:rPr lang="cs-CZ" dirty="0">
                <a:solidFill>
                  <a:srgbClr val="FF0000"/>
                </a:solidFill>
              </a:rPr>
              <a:t>PROTI EXTRÉMISMU, PO ANTISEMITISTICKÉM ÚTOKU V SYDNEY. </a:t>
            </a:r>
          </a:p>
          <a:p>
            <a:pPr marL="0" indent="893763">
              <a:lnSpc>
                <a:spcPct val="100000"/>
              </a:lnSpc>
              <a:spcBef>
                <a:spcPts val="0"/>
              </a:spcBef>
              <a:buNone/>
            </a:pPr>
            <a:r>
              <a:rPr lang="cs-CZ" dirty="0">
                <a:solidFill>
                  <a:srgbClr val="FF0000"/>
                </a:solidFill>
              </a:rPr>
              <a:t>PO ANTISEMITSKÉM ÚTOKU V SYDNEY, AUSTRÁLIE </a:t>
            </a:r>
            <a:r>
              <a:rPr lang="cs-CZ" i="1" dirty="0">
                <a:solidFill>
                  <a:srgbClr val="FF0000"/>
                </a:solidFill>
              </a:rPr>
              <a:t>PŘEMÝŠLÍ NAD SVÝM BOJEM PROTI EXTREMISMU  </a:t>
            </a:r>
          </a:p>
          <a:p>
            <a:pPr marL="0" indent="893763">
              <a:lnSpc>
                <a:spcPct val="100000"/>
              </a:lnSpc>
              <a:spcBef>
                <a:spcPts val="0"/>
              </a:spcBef>
              <a:buNone/>
            </a:pPr>
            <a:r>
              <a:rPr lang="cs-CZ" dirty="0">
                <a:solidFill>
                  <a:srgbClr val="FF0000"/>
                </a:solidFill>
              </a:rPr>
              <a:t>PO PROTIŽIDOVSKÉM ÚTOKU V SYDNEY, AUSTRÁLIE </a:t>
            </a:r>
            <a:r>
              <a:rPr lang="cs-CZ" i="1" dirty="0">
                <a:solidFill>
                  <a:srgbClr val="FF0000"/>
                </a:solidFill>
              </a:rPr>
              <a:t>HLEDÁ MEZI BOJOVÝMI PROSTŘEDKY </a:t>
            </a:r>
            <a:r>
              <a:rPr lang="cs-CZ" dirty="0">
                <a:solidFill>
                  <a:srgbClr val="FF0000"/>
                </a:solidFill>
              </a:rPr>
              <a:t>PROTI EXTRÉMISMU </a:t>
            </a:r>
            <a:r>
              <a:rPr lang="cs-CZ" dirty="0">
                <a:solidFill>
                  <a:schemeClr val="accent2"/>
                </a:solidFill>
              </a:rPr>
              <a:t>	</a:t>
            </a:r>
          </a:p>
          <a:p>
            <a:pPr marL="0" indent="893763">
              <a:lnSpc>
                <a:spcPct val="100000"/>
              </a:lnSpc>
              <a:spcBef>
                <a:spcPts val="0"/>
              </a:spcBef>
              <a:buNone/>
            </a:pPr>
            <a:r>
              <a:rPr lang="cs-CZ" dirty="0">
                <a:solidFill>
                  <a:srgbClr val="00B050"/>
                </a:solidFill>
              </a:rPr>
              <a:t>Po protižidovském útoku v Sydney se Austrálie zamýšlí nad způsoby boje proti extremismu</a:t>
            </a:r>
          </a:p>
          <a:p>
            <a:pPr marL="0" indent="0">
              <a:buNone/>
            </a:pPr>
            <a:endParaRPr lang="cs-CZ" sz="1800" i="1" dirty="0"/>
          </a:p>
          <a:p>
            <a:endParaRPr lang="cs-CZ" sz="1900" i="1" dirty="0"/>
          </a:p>
          <a:p>
            <a:endParaRPr lang="cs-CZ" sz="1900" i="1" dirty="0"/>
          </a:p>
          <a:p>
            <a:endParaRPr lang="cs-CZ" i="1" dirty="0"/>
          </a:p>
        </p:txBody>
      </p:sp>
    </p:spTree>
    <p:extLst>
      <p:ext uri="{BB962C8B-B14F-4D97-AF65-F5344CB8AC3E}">
        <p14:creationId xmlns:p14="http://schemas.microsoft.com/office/powerpoint/2010/main" val="2087658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dirty="0"/>
              <a:t>Nevhodná volba slov</a:t>
            </a:r>
          </a:p>
        </p:txBody>
      </p:sp>
      <p:sp>
        <p:nvSpPr>
          <p:cNvPr id="3" name="Zástupný symbol pro obsah 2"/>
          <p:cNvSpPr>
            <a:spLocks noGrp="1"/>
          </p:cNvSpPr>
          <p:nvPr>
            <p:ph idx="1"/>
          </p:nvPr>
        </p:nvSpPr>
        <p:spPr>
          <a:xfrm>
            <a:off x="720000" y="2232661"/>
            <a:ext cx="7560000" cy="4126576"/>
          </a:xfrm>
        </p:spPr>
        <p:txBody>
          <a:bodyPr/>
          <a:lstStyle/>
          <a:p>
            <a:pPr marL="0" indent="0">
              <a:buNone/>
            </a:pPr>
            <a:r>
              <a:rPr lang="cs-CZ" u="sng" dirty="0">
                <a:solidFill>
                  <a:schemeClr val="bg2">
                    <a:lumMod val="50000"/>
                  </a:schemeClr>
                </a:solidFill>
              </a:rPr>
              <a:t>Přílišná familiárnost:</a:t>
            </a:r>
          </a:p>
          <a:p>
            <a:pPr marL="0" indent="0">
              <a:buNone/>
            </a:pPr>
            <a:r>
              <a:rPr lang="cs-CZ" dirty="0">
                <a:solidFill>
                  <a:schemeClr val="bg2">
                    <a:lumMod val="50000"/>
                  </a:schemeClr>
                </a:solidFill>
              </a:rPr>
              <a:t>… včetně dvou </a:t>
            </a:r>
            <a:r>
              <a:rPr lang="cs-CZ" i="1" dirty="0">
                <a:solidFill>
                  <a:schemeClr val="bg2">
                    <a:lumMod val="50000"/>
                  </a:schemeClr>
                </a:solidFill>
              </a:rPr>
              <a:t>policajtů</a:t>
            </a:r>
            <a:r>
              <a:rPr lang="cs-CZ" dirty="0">
                <a:solidFill>
                  <a:schemeClr val="bg2">
                    <a:lumMod val="50000"/>
                  </a:schemeClr>
                </a:solidFill>
              </a:rPr>
              <a:t>.</a:t>
            </a:r>
          </a:p>
          <a:p>
            <a:pPr marL="0" indent="0">
              <a:buNone/>
            </a:pPr>
            <a:r>
              <a:rPr lang="cs-CZ" i="1" dirty="0">
                <a:solidFill>
                  <a:schemeClr val="bg2">
                    <a:lumMod val="50000"/>
                  </a:schemeClr>
                </a:solidFill>
              </a:rPr>
              <a:t>Rodinky</a:t>
            </a:r>
            <a:r>
              <a:rPr lang="cs-CZ" dirty="0">
                <a:solidFill>
                  <a:schemeClr val="bg2">
                    <a:lumMod val="50000"/>
                  </a:schemeClr>
                </a:solidFill>
              </a:rPr>
              <a:t> si braly balónky</a:t>
            </a:r>
          </a:p>
          <a:p>
            <a:pPr marL="0" indent="0">
              <a:buNone/>
            </a:pPr>
            <a:r>
              <a:rPr lang="cs-CZ" u="sng" dirty="0">
                <a:solidFill>
                  <a:schemeClr val="bg2">
                    <a:lumMod val="50000"/>
                  </a:schemeClr>
                </a:solidFill>
              </a:rPr>
              <a:t>Příliš knižní jazyk:</a:t>
            </a:r>
          </a:p>
          <a:p>
            <a:pPr marL="0" indent="0">
              <a:buNone/>
            </a:pPr>
            <a:r>
              <a:rPr lang="cs-CZ" dirty="0">
                <a:solidFill>
                  <a:schemeClr val="bg2">
                    <a:lumMod val="50000"/>
                  </a:schemeClr>
                </a:solidFill>
              </a:rPr>
              <a:t>muži</a:t>
            </a:r>
            <a:r>
              <a:rPr lang="cs-CZ" i="1" dirty="0">
                <a:solidFill>
                  <a:schemeClr val="bg2">
                    <a:lumMod val="50000"/>
                  </a:schemeClr>
                </a:solidFill>
              </a:rPr>
              <a:t> oděni </a:t>
            </a:r>
            <a:r>
              <a:rPr lang="cs-CZ" dirty="0">
                <a:solidFill>
                  <a:schemeClr val="bg2">
                    <a:lumMod val="50000"/>
                  </a:schemeClr>
                </a:solidFill>
              </a:rPr>
              <a:t>v černé</a:t>
            </a:r>
          </a:p>
          <a:p>
            <a:pPr marL="0" indent="0">
              <a:buNone/>
            </a:pPr>
            <a:r>
              <a:rPr lang="cs-CZ" i="1" dirty="0">
                <a:solidFill>
                  <a:schemeClr val="bg2">
                    <a:lumMod val="50000"/>
                  </a:schemeClr>
                </a:solidFill>
              </a:rPr>
              <a:t>Oné noci </a:t>
            </a:r>
            <a:r>
              <a:rPr lang="cs-CZ" dirty="0">
                <a:solidFill>
                  <a:schemeClr val="bg2">
                    <a:lumMod val="50000"/>
                  </a:schemeClr>
                </a:solidFill>
              </a:rPr>
              <a:t>14. prosince</a:t>
            </a:r>
          </a:p>
          <a:p>
            <a:pPr marL="0" indent="0">
              <a:buNone/>
            </a:pPr>
            <a:endParaRPr lang="cs-CZ" dirty="0">
              <a:solidFill>
                <a:schemeClr val="accent2"/>
              </a:solidFill>
            </a:endParaRPr>
          </a:p>
          <a:p>
            <a:pPr marL="0" indent="0">
              <a:buNone/>
            </a:pPr>
            <a:endParaRPr lang="cs-CZ" dirty="0"/>
          </a:p>
        </p:txBody>
      </p:sp>
      <p:pic>
        <p:nvPicPr>
          <p:cNvPr id="5" name="Image 4">
            <a:extLst>
              <a:ext uri="{FF2B5EF4-FFF2-40B4-BE49-F238E27FC236}">
                <a16:creationId xmlns:a16="http://schemas.microsoft.com/office/drawing/2014/main" id="{818A6BC4-A289-B215-C3E7-19EDD783988F}"/>
              </a:ext>
            </a:extLst>
          </p:cNvPr>
          <p:cNvPicPr>
            <a:picLocks noChangeAspect="1"/>
          </p:cNvPicPr>
          <p:nvPr/>
        </p:nvPicPr>
        <p:blipFill>
          <a:blip r:embed="rId2"/>
          <a:stretch>
            <a:fillRect/>
          </a:stretch>
        </p:blipFill>
        <p:spPr>
          <a:xfrm>
            <a:off x="4324574" y="1080878"/>
            <a:ext cx="2165001" cy="2706251"/>
          </a:xfrm>
          <a:prstGeom prst="rect">
            <a:avLst/>
          </a:prstGeom>
        </p:spPr>
      </p:pic>
      <p:pic>
        <p:nvPicPr>
          <p:cNvPr id="6" name="Image 5">
            <a:extLst>
              <a:ext uri="{FF2B5EF4-FFF2-40B4-BE49-F238E27FC236}">
                <a16:creationId xmlns:a16="http://schemas.microsoft.com/office/drawing/2014/main" id="{C3F42962-D880-2188-88BF-D3F41FF7E077}"/>
              </a:ext>
            </a:extLst>
          </p:cNvPr>
          <p:cNvPicPr>
            <a:picLocks noChangeAspect="1"/>
          </p:cNvPicPr>
          <p:nvPr/>
        </p:nvPicPr>
        <p:blipFill>
          <a:blip r:embed="rId3"/>
          <a:stretch>
            <a:fillRect/>
          </a:stretch>
        </p:blipFill>
        <p:spPr>
          <a:xfrm>
            <a:off x="6379285" y="3787129"/>
            <a:ext cx="1900253" cy="2852755"/>
          </a:xfrm>
          <a:prstGeom prst="rect">
            <a:avLst/>
          </a:prstGeom>
        </p:spPr>
      </p:pic>
    </p:spTree>
    <p:extLst>
      <p:ext uri="{BB962C8B-B14F-4D97-AF65-F5344CB8AC3E}">
        <p14:creationId xmlns:p14="http://schemas.microsoft.com/office/powerpoint/2010/main" val="2978933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73D524-0E48-6F5F-D0DF-619CA7C23D62}"/>
              </a:ext>
            </a:extLst>
          </p:cNvPr>
          <p:cNvSpPr>
            <a:spLocks noGrp="1"/>
          </p:cNvSpPr>
          <p:nvPr>
            <p:ph type="title"/>
          </p:nvPr>
        </p:nvSpPr>
        <p:spPr/>
        <p:txBody>
          <a:bodyPr/>
          <a:lstStyle/>
          <a:p>
            <a:r>
              <a:rPr lang="cs-CZ" dirty="0"/>
              <a:t>Přílišná doslovnost při překladu</a:t>
            </a:r>
            <a:endParaRPr lang="fr-FR" dirty="0"/>
          </a:p>
        </p:txBody>
      </p:sp>
      <p:sp>
        <p:nvSpPr>
          <p:cNvPr id="3" name="Zástupný obsah 2">
            <a:extLst>
              <a:ext uri="{FF2B5EF4-FFF2-40B4-BE49-F238E27FC236}">
                <a16:creationId xmlns:a16="http://schemas.microsoft.com/office/drawing/2014/main" id="{83DCE1C4-BCEE-84A6-7EA5-5790780B2488}"/>
              </a:ext>
            </a:extLst>
          </p:cNvPr>
          <p:cNvSpPr>
            <a:spLocks noGrp="1"/>
          </p:cNvSpPr>
          <p:nvPr>
            <p:ph idx="1"/>
          </p:nvPr>
        </p:nvSpPr>
        <p:spPr/>
        <p:txBody>
          <a:bodyPr>
            <a:normAutofit/>
          </a:bodyPr>
          <a:lstStyle/>
          <a:p>
            <a:pPr marL="0" indent="0">
              <a:buNone/>
            </a:pPr>
            <a:r>
              <a:rPr lang="cs-CZ" sz="2900" b="1" dirty="0" err="1">
                <a:solidFill>
                  <a:schemeClr val="accent2"/>
                </a:solidFill>
              </a:rPr>
              <a:t>meurtrière</a:t>
            </a:r>
            <a:endParaRPr lang="cs-CZ" sz="2900" b="1" dirty="0">
              <a:solidFill>
                <a:schemeClr val="accent2"/>
              </a:solidFill>
            </a:endParaRPr>
          </a:p>
          <a:p>
            <a:pPr marL="0" indent="0">
              <a:buNone/>
            </a:pPr>
            <a:r>
              <a:rPr lang="cs-CZ" sz="2900" dirty="0">
                <a:solidFill>
                  <a:srgbClr val="FF0000"/>
                </a:solidFill>
              </a:rPr>
              <a:t>smrtelná, vražedná</a:t>
            </a:r>
          </a:p>
          <a:p>
            <a:pPr marL="0" indent="0">
              <a:buNone/>
            </a:pPr>
            <a:r>
              <a:rPr lang="cs-CZ" sz="2900" dirty="0">
                <a:solidFill>
                  <a:srgbClr val="00B050"/>
                </a:solidFill>
              </a:rPr>
              <a:t>smrtící, smrtonosná, krvavá</a:t>
            </a:r>
          </a:p>
          <a:p>
            <a:pPr marL="0" indent="0">
              <a:buNone/>
            </a:pPr>
            <a:endParaRPr lang="cs-CZ" sz="2900" dirty="0">
              <a:solidFill>
                <a:srgbClr val="00B050"/>
              </a:solidFill>
            </a:endParaRPr>
          </a:p>
          <a:p>
            <a:pPr marL="0" indent="0">
              <a:buNone/>
            </a:pPr>
            <a:endParaRPr lang="fr-FR" dirty="0">
              <a:solidFill>
                <a:srgbClr val="00B050"/>
              </a:solidFill>
            </a:endParaRPr>
          </a:p>
          <a:p>
            <a:pPr marL="0" indent="0">
              <a:buNone/>
            </a:pPr>
            <a:endParaRPr lang="fr-FR" dirty="0">
              <a:solidFill>
                <a:srgbClr val="00B050"/>
              </a:solidFill>
            </a:endParaRPr>
          </a:p>
          <a:p>
            <a:pPr marL="0" indent="0">
              <a:buNone/>
            </a:pPr>
            <a:endParaRPr lang="fr-FR" dirty="0"/>
          </a:p>
        </p:txBody>
      </p:sp>
      <p:sp>
        <p:nvSpPr>
          <p:cNvPr id="4" name="Zástupný symbol pro zápatí 3">
            <a:extLst>
              <a:ext uri="{FF2B5EF4-FFF2-40B4-BE49-F238E27FC236}">
                <a16:creationId xmlns:a16="http://schemas.microsoft.com/office/drawing/2014/main" id="{21B145D9-AD2D-6BD4-2A3E-120FFE389CED}"/>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11770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slovosled a funkční větná perspektiva:</a:t>
            </a:r>
          </a:p>
        </p:txBody>
      </p:sp>
      <p:sp>
        <p:nvSpPr>
          <p:cNvPr id="3" name="Zástupný symbol pro obsah 2"/>
          <p:cNvSpPr>
            <a:spLocks noGrp="1"/>
          </p:cNvSpPr>
          <p:nvPr>
            <p:ph idx="1"/>
          </p:nvPr>
        </p:nvSpPr>
        <p:spPr>
          <a:xfrm>
            <a:off x="720000" y="2255521"/>
            <a:ext cx="7560000" cy="4103716"/>
          </a:xfrm>
        </p:spPr>
        <p:txBody>
          <a:bodyPr>
            <a:normAutofit fontScale="85000" lnSpcReduction="20000"/>
          </a:bodyPr>
          <a:lstStyle/>
          <a:p>
            <a:pPr marL="0" indent="0">
              <a:buNone/>
            </a:pPr>
            <a:r>
              <a:rPr lang="cs-CZ" dirty="0">
                <a:solidFill>
                  <a:schemeClr val="accent2"/>
                </a:solidFill>
              </a:rPr>
              <a:t>PO ANTISEMITISTICKÉM ÚTOKU V SYDNEY, AUSTRÁLIE SI VYSLECHLA ZDROJE BOJE PROTI EXTREMISMU </a:t>
            </a:r>
          </a:p>
          <a:p>
            <a:pPr marL="0" indent="0">
              <a:buNone/>
            </a:pPr>
            <a:r>
              <a:rPr lang="cs-CZ" dirty="0">
                <a:solidFill>
                  <a:schemeClr val="accent2"/>
                </a:solidFill>
              </a:rPr>
              <a:t>VIDEO VÝKLADU MUŽE V BÍLÉM TRIKU, BLÍŽÍCÍ SE NENÁPADNĚ KE STŘELCŮM ZPOZA AUTA, POTÉ CO MU VYTRHÁVÁ PISTOLI.</a:t>
            </a:r>
          </a:p>
          <a:p>
            <a:pPr marL="0" indent="0">
              <a:buNone/>
            </a:pPr>
            <a:r>
              <a:rPr lang="cs-CZ" dirty="0">
                <a:solidFill>
                  <a:schemeClr val="accent2"/>
                </a:solidFill>
              </a:rPr>
              <a:t>ALE KDYŽ SLUNCE ZAČALO ZAPADAT, DVA MUŽI V ČERNÉM, VYZBROJENI DLOUHÝMI ZBRANĚMI, SE CHYSTALI ZVENKU PARKU PODÉL MOŘE, KDE SE UDÁLOST STALA. </a:t>
            </a:r>
          </a:p>
          <a:p>
            <a:pPr marL="0" indent="0">
              <a:buNone/>
            </a:pPr>
            <a:r>
              <a:rPr lang="cs-CZ" dirty="0">
                <a:solidFill>
                  <a:schemeClr val="accent2"/>
                </a:solidFill>
              </a:rPr>
              <a:t>Den po antisemitistickém útoku z důvodu židovského svátku Chanuka na pláži v Sydney, </a:t>
            </a:r>
            <a:r>
              <a:rPr lang="cs-CZ" i="1" dirty="0">
                <a:solidFill>
                  <a:schemeClr val="accent2"/>
                </a:solidFill>
              </a:rPr>
              <a:t>kde bylo nejméně 15 mrtvých</a:t>
            </a:r>
            <a:r>
              <a:rPr lang="cs-CZ" dirty="0">
                <a:solidFill>
                  <a:schemeClr val="accent2"/>
                </a:solidFill>
              </a:rPr>
              <a:t>, se Austrálie ponořila do dlouhé kolektivní reflexe ohledně legislativy střelných zbraní, rasismu a obecně bezpečnosti. </a:t>
            </a:r>
          </a:p>
          <a:p>
            <a:pPr marL="0" indent="0">
              <a:buNone/>
            </a:pPr>
            <a:r>
              <a:rPr lang="cs-CZ" dirty="0">
                <a:solidFill>
                  <a:schemeClr val="accent2"/>
                </a:solidFill>
              </a:rPr>
              <a:t>Ale zatímco zapadalo slunce, dva ozbrojení muži oděni v černém, vystřelili do davu dlouhou </a:t>
            </a:r>
            <a:r>
              <a:rPr lang="cs-CZ" i="1" dirty="0">
                <a:solidFill>
                  <a:schemeClr val="accent2"/>
                </a:solidFill>
              </a:rPr>
              <a:t>zbraní z parku na břehu moře</a:t>
            </a:r>
            <a:r>
              <a:rPr lang="cs-CZ" dirty="0">
                <a:solidFill>
                  <a:schemeClr val="accent2"/>
                </a:solidFill>
              </a:rPr>
              <a:t>, u kterého se tato akce konala. </a:t>
            </a:r>
          </a:p>
          <a:p>
            <a:pPr marL="0" indent="0">
              <a:buNone/>
            </a:pPr>
            <a:r>
              <a:rPr lang="cs-CZ" dirty="0">
                <a:solidFill>
                  <a:schemeClr val="accent2"/>
                </a:solidFill>
              </a:rPr>
              <a:t>Poté co na pláži v Sydney, </a:t>
            </a:r>
            <a:r>
              <a:rPr lang="cs-CZ" i="1" dirty="0">
                <a:solidFill>
                  <a:schemeClr val="accent2"/>
                </a:solidFill>
              </a:rPr>
              <a:t>kde se slaví židovský svátek Chanuka</a:t>
            </a:r>
            <a:r>
              <a:rPr lang="cs-CZ" dirty="0">
                <a:solidFill>
                  <a:schemeClr val="accent2"/>
                </a:solidFill>
              </a:rPr>
              <a:t>, bylo následující den po antisemitském útoku nalezeno 15 mrtvých, se Austrálie pustila do dlouhého uvažování nad legislativou o střelných zbraních, rasismu a </a:t>
            </a:r>
            <a:r>
              <a:rPr lang="cs-CZ" i="1" dirty="0">
                <a:solidFill>
                  <a:schemeClr val="accent2"/>
                </a:solidFill>
              </a:rPr>
              <a:t>obrany. </a:t>
            </a:r>
            <a:endParaRPr lang="cs-CZ" dirty="0"/>
          </a:p>
          <a:p>
            <a:pPr marL="0" indent="0">
              <a:buNone/>
            </a:pPr>
            <a:r>
              <a:rPr lang="cs-CZ" dirty="0">
                <a:solidFill>
                  <a:schemeClr val="accent2"/>
                </a:solidFill>
              </a:rPr>
              <a:t>Nebýt nesmírné odvahy kolemjdoucích, mohlo by být obětí ještě více. </a:t>
            </a:r>
          </a:p>
        </p:txBody>
      </p:sp>
    </p:spTree>
    <p:extLst>
      <p:ext uri="{BB962C8B-B14F-4D97-AF65-F5344CB8AC3E}">
        <p14:creationId xmlns:p14="http://schemas.microsoft.com/office/powerpoint/2010/main" val="1782814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360920"/>
            <a:ext cx="7560000" cy="748080"/>
          </a:xfrm>
        </p:spPr>
        <p:txBody>
          <a:bodyPr/>
          <a:lstStyle/>
          <a:p>
            <a:r>
              <a:rPr lang="cs-CZ" dirty="0"/>
              <a:t>Koheze a koherence textu (logické uspořádání, návaznost, souvislost):</a:t>
            </a:r>
          </a:p>
        </p:txBody>
      </p:sp>
      <p:sp>
        <p:nvSpPr>
          <p:cNvPr id="3" name="Zástupný symbol pro obsah 2"/>
          <p:cNvSpPr>
            <a:spLocks noGrp="1"/>
          </p:cNvSpPr>
          <p:nvPr>
            <p:ph idx="1"/>
          </p:nvPr>
        </p:nvSpPr>
        <p:spPr>
          <a:xfrm>
            <a:off x="720000" y="2156461"/>
            <a:ext cx="7560000" cy="4202776"/>
          </a:xfrm>
        </p:spPr>
        <p:txBody>
          <a:bodyPr>
            <a:normAutofit/>
          </a:bodyPr>
          <a:lstStyle/>
          <a:p>
            <a:pPr marL="0" indent="0">
              <a:buNone/>
            </a:pPr>
            <a:r>
              <a:rPr lang="cs-CZ" i="1" dirty="0">
                <a:solidFill>
                  <a:schemeClr val="accent2"/>
                </a:solidFill>
              </a:rPr>
              <a:t>Vzhledem k obrovské odvaze </a:t>
            </a:r>
            <a:r>
              <a:rPr lang="cs-CZ" dirty="0">
                <a:solidFill>
                  <a:schemeClr val="accent2"/>
                </a:solidFill>
              </a:rPr>
              <a:t>kolemjdoucích by byl počet obětí mnohem vyšší. </a:t>
            </a:r>
          </a:p>
          <a:p>
            <a:pPr marL="0" indent="0">
              <a:buNone/>
            </a:pPr>
            <a:r>
              <a:rPr lang="cs-CZ" dirty="0">
                <a:solidFill>
                  <a:schemeClr val="accent2"/>
                </a:solidFill>
              </a:rPr>
              <a:t>… zranili asi desítku lidí, </a:t>
            </a:r>
            <a:r>
              <a:rPr lang="cs-CZ" i="1" dirty="0">
                <a:solidFill>
                  <a:schemeClr val="accent2"/>
                </a:solidFill>
              </a:rPr>
              <a:t>mezi kterou </a:t>
            </a:r>
            <a:r>
              <a:rPr lang="cs-CZ" dirty="0">
                <a:solidFill>
                  <a:schemeClr val="accent2"/>
                </a:solidFill>
              </a:rPr>
              <a:t>byli i dva policisté.</a:t>
            </a:r>
          </a:p>
          <a:p>
            <a:pPr marL="0" indent="0">
              <a:buNone/>
            </a:pPr>
            <a:r>
              <a:rPr lang="cs-CZ" dirty="0">
                <a:solidFill>
                  <a:schemeClr val="accent2"/>
                </a:solidFill>
              </a:rPr>
              <a:t>Jedno video zachycuje muže v bílém tričku, jak se potají zpoza auta přibližuje k jednomu ze střelců a </a:t>
            </a:r>
            <a:r>
              <a:rPr lang="cs-CZ" i="1" dirty="0">
                <a:solidFill>
                  <a:schemeClr val="accent2"/>
                </a:solidFill>
              </a:rPr>
              <a:t>vykopává mu z pistoli z rukou</a:t>
            </a:r>
            <a:r>
              <a:rPr lang="cs-CZ" dirty="0">
                <a:solidFill>
                  <a:schemeClr val="accent2"/>
                </a:solidFill>
              </a:rPr>
              <a:t>. </a:t>
            </a:r>
          </a:p>
          <a:p>
            <a:pPr marL="0" indent="0">
              <a:buNone/>
            </a:pPr>
            <a:r>
              <a:rPr lang="cs-CZ" dirty="0">
                <a:solidFill>
                  <a:schemeClr val="bg2">
                    <a:lumMod val="50000"/>
                  </a:schemeClr>
                </a:solidFill>
                <a:effectLst/>
              </a:rPr>
              <a:t> </a:t>
            </a:r>
          </a:p>
          <a:p>
            <a:pPr marL="0" indent="0">
              <a:buNone/>
            </a:pPr>
            <a:endParaRPr lang="cs-CZ" dirty="0">
              <a:solidFill>
                <a:schemeClr val="bg2">
                  <a:lumMod val="50000"/>
                </a:schemeClr>
              </a:solidFill>
              <a:effectLst/>
            </a:endParaRPr>
          </a:p>
          <a:p>
            <a:pPr marL="0" indent="0">
              <a:buNone/>
            </a:pPr>
            <a:endParaRPr lang="cs-CZ" dirty="0">
              <a:solidFill>
                <a:schemeClr val="bg2">
                  <a:lumMod val="50000"/>
                </a:schemeClr>
              </a:solidFill>
            </a:endParaRPr>
          </a:p>
          <a:p>
            <a:pPr marL="0" indent="0">
              <a:buNone/>
            </a:pPr>
            <a:endParaRPr lang="cs-CZ" dirty="0">
              <a:solidFill>
                <a:schemeClr val="accent2"/>
              </a:solidFill>
            </a:endParaRPr>
          </a:p>
        </p:txBody>
      </p:sp>
      <p:pic>
        <p:nvPicPr>
          <p:cNvPr id="4" name="Image 3">
            <a:extLst>
              <a:ext uri="{FF2B5EF4-FFF2-40B4-BE49-F238E27FC236}">
                <a16:creationId xmlns:a16="http://schemas.microsoft.com/office/drawing/2014/main" id="{2CF8F3D9-494C-3464-2CD0-CE3A4143CA30}"/>
              </a:ext>
            </a:extLst>
          </p:cNvPr>
          <p:cNvPicPr>
            <a:picLocks noChangeAspect="1"/>
          </p:cNvPicPr>
          <p:nvPr/>
        </p:nvPicPr>
        <p:blipFill>
          <a:blip r:embed="rId2"/>
          <a:stretch>
            <a:fillRect/>
          </a:stretch>
        </p:blipFill>
        <p:spPr>
          <a:xfrm>
            <a:off x="4073082" y="3948056"/>
            <a:ext cx="4065843" cy="2680122"/>
          </a:xfrm>
          <a:prstGeom prst="rect">
            <a:avLst/>
          </a:prstGeom>
        </p:spPr>
      </p:pic>
    </p:spTree>
    <p:extLst>
      <p:ext uri="{BB962C8B-B14F-4D97-AF65-F5344CB8AC3E}">
        <p14:creationId xmlns:p14="http://schemas.microsoft.com/office/powerpoint/2010/main" val="1023259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4F6950-C7BA-C233-17B6-B349F872D78F}"/>
              </a:ext>
            </a:extLst>
          </p:cNvPr>
          <p:cNvSpPr>
            <a:spLocks noGrp="1"/>
          </p:cNvSpPr>
          <p:nvPr>
            <p:ph type="title"/>
          </p:nvPr>
        </p:nvSpPr>
        <p:spPr/>
        <p:txBody>
          <a:bodyPr/>
          <a:lstStyle/>
          <a:p>
            <a:r>
              <a:rPr lang="cs-CZ" dirty="0"/>
              <a:t>Gramatické prohřešky</a:t>
            </a:r>
            <a:endParaRPr lang="fr-FR" dirty="0"/>
          </a:p>
        </p:txBody>
      </p:sp>
      <p:sp>
        <p:nvSpPr>
          <p:cNvPr id="3" name="Zástupný obsah 2">
            <a:extLst>
              <a:ext uri="{FF2B5EF4-FFF2-40B4-BE49-F238E27FC236}">
                <a16:creationId xmlns:a16="http://schemas.microsoft.com/office/drawing/2014/main" id="{823B4A0C-2956-F4BC-8B88-93E09D6649DD}"/>
              </a:ext>
            </a:extLst>
          </p:cNvPr>
          <p:cNvSpPr>
            <a:spLocks noGrp="1"/>
          </p:cNvSpPr>
          <p:nvPr>
            <p:ph idx="1"/>
          </p:nvPr>
        </p:nvSpPr>
        <p:spPr/>
        <p:txBody>
          <a:bodyPr>
            <a:normAutofit fontScale="85000" lnSpcReduction="20000"/>
          </a:bodyPr>
          <a:lstStyle/>
          <a:p>
            <a:pPr marL="0" indent="0">
              <a:buNone/>
            </a:pPr>
            <a:r>
              <a:rPr lang="cs-CZ" b="1" dirty="0"/>
              <a:t>• výraz „</a:t>
            </a:r>
            <a:r>
              <a:rPr lang="cs-CZ" b="1" dirty="0" err="1"/>
              <a:t>antisemitický</a:t>
            </a:r>
            <a:r>
              <a:rPr lang="cs-CZ" b="1" dirty="0"/>
              <a:t>“ místo „antisemitský“ (anglicismus?) </a:t>
            </a:r>
          </a:p>
          <a:p>
            <a:pPr marL="0" indent="0">
              <a:buNone/>
            </a:pPr>
            <a:r>
              <a:rPr lang="cs-CZ" b="1" dirty="0">
                <a:solidFill>
                  <a:srgbClr val="0070C0"/>
                </a:solidFill>
              </a:rPr>
              <a:t>• </a:t>
            </a:r>
            <a:r>
              <a:rPr lang="cs-CZ" b="1" dirty="0"/>
              <a:t>nesprávné užití jmenného tvaru</a:t>
            </a:r>
          </a:p>
          <a:p>
            <a:pPr marL="0" indent="0">
              <a:buNone/>
            </a:pPr>
            <a:r>
              <a:rPr lang="cs-CZ" dirty="0">
                <a:solidFill>
                  <a:schemeClr val="accent2"/>
                </a:solidFill>
              </a:rPr>
              <a:t>dva muži </a:t>
            </a:r>
            <a:r>
              <a:rPr lang="cs-CZ" i="1" dirty="0">
                <a:solidFill>
                  <a:schemeClr val="accent2"/>
                </a:solidFill>
              </a:rPr>
              <a:t>oblečeni </a:t>
            </a:r>
            <a:r>
              <a:rPr lang="cs-CZ" dirty="0">
                <a:solidFill>
                  <a:schemeClr val="accent2"/>
                </a:solidFill>
              </a:rPr>
              <a:t>v černé barvě a </a:t>
            </a:r>
            <a:r>
              <a:rPr lang="cs-CZ" i="1" dirty="0">
                <a:solidFill>
                  <a:schemeClr val="accent2"/>
                </a:solidFill>
              </a:rPr>
              <a:t>ozbrojeni </a:t>
            </a:r>
            <a:r>
              <a:rPr lang="cs-CZ" dirty="0">
                <a:solidFill>
                  <a:schemeClr val="accent2"/>
                </a:solidFill>
              </a:rPr>
              <a:t>puškami </a:t>
            </a:r>
            <a:endParaRPr lang="cs-CZ" b="1" dirty="0"/>
          </a:p>
          <a:p>
            <a:pPr marL="0" indent="0">
              <a:buNone/>
            </a:pPr>
            <a:r>
              <a:rPr lang="cs-CZ" b="1" dirty="0">
                <a:solidFill>
                  <a:srgbClr val="0070C0"/>
                </a:solidFill>
              </a:rPr>
              <a:t>• </a:t>
            </a:r>
            <a:r>
              <a:rPr lang="cs-CZ" b="1" dirty="0"/>
              <a:t>neshoda přísudku s podmětem, přívlastku s </a:t>
            </a:r>
            <a:r>
              <a:rPr lang="cs-CZ" b="1" dirty="0" err="1"/>
              <a:t>podst</a:t>
            </a:r>
            <a:r>
              <a:rPr lang="cs-CZ" b="1" dirty="0"/>
              <a:t>. jménem </a:t>
            </a:r>
          </a:p>
          <a:p>
            <a:pPr marL="0" indent="0">
              <a:buNone/>
            </a:pPr>
            <a:r>
              <a:rPr lang="cs-CZ" i="1" dirty="0">
                <a:solidFill>
                  <a:schemeClr val="accent2"/>
                </a:solidFill>
              </a:rPr>
              <a:t>… se shromáždilo více jak jeden milion lidí…</a:t>
            </a:r>
          </a:p>
          <a:p>
            <a:pPr marL="0" indent="0">
              <a:buNone/>
            </a:pPr>
            <a:r>
              <a:rPr lang="cs-CZ" dirty="0">
                <a:solidFill>
                  <a:schemeClr val="accent2"/>
                </a:solidFill>
              </a:rPr>
              <a:t>Po </a:t>
            </a:r>
            <a:r>
              <a:rPr lang="cs-CZ" i="1" dirty="0">
                <a:solidFill>
                  <a:schemeClr val="accent2"/>
                </a:solidFill>
              </a:rPr>
              <a:t>antisemitistického</a:t>
            </a:r>
            <a:r>
              <a:rPr lang="cs-CZ" dirty="0">
                <a:solidFill>
                  <a:schemeClr val="accent2"/>
                </a:solidFill>
              </a:rPr>
              <a:t> útoku </a:t>
            </a:r>
          </a:p>
          <a:p>
            <a:pPr marL="0" indent="0">
              <a:buNone/>
            </a:pPr>
            <a:r>
              <a:rPr lang="cs-CZ" dirty="0">
                <a:solidFill>
                  <a:schemeClr val="accent2"/>
                </a:solidFill>
              </a:rPr>
              <a:t>Rodiny drželi</a:t>
            </a:r>
          </a:p>
          <a:p>
            <a:pPr marL="0" indent="0">
              <a:buNone/>
            </a:pPr>
            <a:r>
              <a:rPr lang="pl-PL" dirty="0">
                <a:solidFill>
                  <a:schemeClr val="accent2"/>
                </a:solidFill>
              </a:rPr>
              <a:t>Tento útok je </a:t>
            </a:r>
            <a:r>
              <a:rPr lang="pl-PL" i="1" dirty="0">
                <a:solidFill>
                  <a:schemeClr val="accent2"/>
                </a:solidFill>
              </a:rPr>
              <a:t>jeden z nejhorších střeleb</a:t>
            </a:r>
            <a:endParaRPr lang="cs-CZ" b="1" i="1" dirty="0"/>
          </a:p>
          <a:p>
            <a:pPr marL="0" indent="0">
              <a:buNone/>
            </a:pPr>
            <a:r>
              <a:rPr lang="cs-CZ" b="1" dirty="0">
                <a:solidFill>
                  <a:srgbClr val="0070C0"/>
                </a:solidFill>
              </a:rPr>
              <a:t>• </a:t>
            </a:r>
            <a:r>
              <a:rPr lang="cs-CZ" b="1" dirty="0"/>
              <a:t>špatně napsané kolokace: </a:t>
            </a:r>
            <a:r>
              <a:rPr lang="cs-CZ" b="1" i="1" dirty="0"/>
              <a:t>mimo jiného, bez mála, v příležitosti, včetně s policajty, zvenku parku, venku u pobřeží moře </a:t>
            </a:r>
            <a:r>
              <a:rPr lang="cs-CZ" b="1" dirty="0"/>
              <a:t>…</a:t>
            </a:r>
          </a:p>
          <a:p>
            <a:pPr marL="0" indent="0">
              <a:buNone/>
            </a:pPr>
            <a:r>
              <a:rPr lang="cs-CZ" b="1" dirty="0"/>
              <a:t>• velká a malá písmena: </a:t>
            </a:r>
          </a:p>
          <a:p>
            <a:pPr marL="0" indent="0">
              <a:buNone/>
            </a:pPr>
            <a:r>
              <a:rPr lang="cs-CZ" i="1" dirty="0">
                <a:solidFill>
                  <a:schemeClr val="accent2"/>
                </a:solidFill>
              </a:rPr>
              <a:t>Menóra, Sydneyská </a:t>
            </a:r>
            <a:r>
              <a:rPr lang="cs-CZ" i="1" dirty="0" err="1">
                <a:solidFill>
                  <a:schemeClr val="accent2"/>
                </a:solidFill>
              </a:rPr>
              <a:t>Bondi</a:t>
            </a:r>
            <a:r>
              <a:rPr lang="cs-CZ" i="1" dirty="0">
                <a:solidFill>
                  <a:schemeClr val="accent2"/>
                </a:solidFill>
              </a:rPr>
              <a:t> </a:t>
            </a:r>
            <a:r>
              <a:rPr lang="cs-CZ" i="1" dirty="0" err="1">
                <a:solidFill>
                  <a:schemeClr val="accent2"/>
                </a:solidFill>
              </a:rPr>
              <a:t>Beach</a:t>
            </a:r>
            <a:endParaRPr lang="cs-CZ" i="1" dirty="0">
              <a:solidFill>
                <a:schemeClr val="accent2"/>
              </a:solidFill>
            </a:endParaRPr>
          </a:p>
          <a:p>
            <a:pPr marL="0" indent="0">
              <a:buNone/>
            </a:pPr>
            <a:r>
              <a:rPr lang="cs-CZ" dirty="0">
                <a:solidFill>
                  <a:schemeClr val="accent2"/>
                </a:solidFill>
              </a:rPr>
              <a:t>Caps </a:t>
            </a:r>
            <a:r>
              <a:rPr lang="cs-CZ" dirty="0" err="1">
                <a:solidFill>
                  <a:schemeClr val="accent2"/>
                </a:solidFill>
              </a:rPr>
              <a:t>Lock</a:t>
            </a:r>
            <a:r>
              <a:rPr lang="cs-CZ" dirty="0">
                <a:solidFill>
                  <a:schemeClr val="accent2"/>
                </a:solidFill>
              </a:rPr>
              <a:t> nevyřeší vše </a:t>
            </a:r>
            <a:r>
              <a:rPr lang="cs-CZ" dirty="0">
                <a:solidFill>
                  <a:schemeClr val="accent2"/>
                </a:solidFill>
                <a:sym typeface="Wingdings" panose="05000000000000000000" pitchFamily="2" charset="2"/>
              </a:rPr>
              <a:t></a:t>
            </a:r>
            <a:endParaRPr lang="cs-CZ" dirty="0">
              <a:solidFill>
                <a:schemeClr val="accent2"/>
              </a:solidFill>
            </a:endParaRPr>
          </a:p>
          <a:p>
            <a:pPr marL="0" indent="0">
              <a:buNone/>
            </a:pPr>
            <a:endParaRPr lang="cs-CZ" b="1" dirty="0"/>
          </a:p>
          <a:p>
            <a:pPr marL="0" indent="0">
              <a:buNone/>
            </a:pPr>
            <a:endParaRPr lang="cs-CZ" b="1" dirty="0"/>
          </a:p>
        </p:txBody>
      </p:sp>
      <p:sp>
        <p:nvSpPr>
          <p:cNvPr id="4" name="Zástupný symbol pro zápatí 3">
            <a:extLst>
              <a:ext uri="{FF2B5EF4-FFF2-40B4-BE49-F238E27FC236}">
                <a16:creationId xmlns:a16="http://schemas.microsoft.com/office/drawing/2014/main" id="{B233785B-05B8-BD15-F8AC-278E7436A359}"/>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549882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4097" y="1381103"/>
            <a:ext cx="7560000" cy="748080"/>
          </a:xfrm>
        </p:spPr>
        <p:txBody>
          <a:bodyPr/>
          <a:lstStyle/>
          <a:p>
            <a:r>
              <a:rPr lang="cs-CZ" dirty="0"/>
              <a:t>Formální aspekty:</a:t>
            </a:r>
          </a:p>
        </p:txBody>
      </p:sp>
      <p:sp>
        <p:nvSpPr>
          <p:cNvPr id="3" name="Zástupný symbol pro obsah 2"/>
          <p:cNvSpPr>
            <a:spLocks noGrp="1"/>
          </p:cNvSpPr>
          <p:nvPr>
            <p:ph idx="1"/>
          </p:nvPr>
        </p:nvSpPr>
        <p:spPr>
          <a:xfrm>
            <a:off x="720000" y="1919417"/>
            <a:ext cx="7560000" cy="4439820"/>
          </a:xfrm>
        </p:spPr>
        <p:txBody>
          <a:bodyPr>
            <a:normAutofit fontScale="92500" lnSpcReduction="10000"/>
          </a:bodyPr>
          <a:lstStyle/>
          <a:p>
            <a:pPr marL="0" indent="0">
              <a:buNone/>
            </a:pPr>
            <a:r>
              <a:rPr lang="cs-CZ" b="1" dirty="0"/>
              <a:t>• Interpunkce (chybějící nebo nadbytečná): </a:t>
            </a:r>
          </a:p>
          <a:p>
            <a:pPr marL="0" indent="0">
              <a:buNone/>
            </a:pPr>
            <a:r>
              <a:rPr lang="cs-CZ" dirty="0">
                <a:solidFill>
                  <a:schemeClr val="accent2"/>
                </a:solidFill>
              </a:rPr>
              <a:t>Nebýt nesmírné odvahy jednoho z kolemjdoucích, to mohlo dopadnout ještě mnohem hůř.  </a:t>
            </a:r>
          </a:p>
          <a:p>
            <a:pPr marL="0" indent="0">
              <a:buNone/>
            </a:pPr>
            <a:r>
              <a:rPr lang="cs-CZ" dirty="0">
                <a:solidFill>
                  <a:schemeClr val="accent2"/>
                </a:solidFill>
              </a:rPr>
              <a:t>Nejméně tisícovka lidí byla přítomna v neděli, 14. prosince na Sydneyské </a:t>
            </a:r>
            <a:r>
              <a:rPr lang="cs-CZ" dirty="0" err="1">
                <a:solidFill>
                  <a:schemeClr val="accent2"/>
                </a:solidFill>
              </a:rPr>
              <a:t>Bondi</a:t>
            </a:r>
            <a:r>
              <a:rPr lang="cs-CZ" dirty="0">
                <a:solidFill>
                  <a:schemeClr val="accent2"/>
                </a:solidFill>
              </a:rPr>
              <a:t> </a:t>
            </a:r>
            <a:r>
              <a:rPr lang="cs-CZ" dirty="0" err="1">
                <a:solidFill>
                  <a:schemeClr val="accent2"/>
                </a:solidFill>
              </a:rPr>
              <a:t>Beach</a:t>
            </a:r>
            <a:r>
              <a:rPr lang="cs-CZ" dirty="0">
                <a:solidFill>
                  <a:schemeClr val="accent2"/>
                </a:solidFill>
              </a:rPr>
              <a:t>, aby byli svědky zapalování menóry na poctu prvního večera Chanuky. </a:t>
            </a:r>
          </a:p>
          <a:p>
            <a:pPr marL="0" indent="0">
              <a:buNone/>
            </a:pPr>
            <a:r>
              <a:rPr lang="cs-CZ" dirty="0">
                <a:solidFill>
                  <a:schemeClr val="accent2"/>
                </a:solidFill>
              </a:rPr>
              <a:t>Den po antisemitistickém útoku na pláži v Sydney, kde se slavil židovský svátek Chanuka, a který přinesl minimálně 15 mrtvých…</a:t>
            </a:r>
          </a:p>
          <a:p>
            <a:pPr marL="0" indent="0">
              <a:buNone/>
            </a:pPr>
            <a:r>
              <a:rPr lang="pl-PL" dirty="0">
                <a:solidFill>
                  <a:schemeClr val="accent2"/>
                </a:solidFill>
              </a:rPr>
              <a:t>Ale poté co slunce začalo zapadat...</a:t>
            </a:r>
            <a:endParaRPr lang="cs-CZ" dirty="0">
              <a:solidFill>
                <a:schemeClr val="accent2"/>
              </a:solidFill>
            </a:endParaRPr>
          </a:p>
          <a:p>
            <a:pPr marL="0" indent="0">
              <a:buNone/>
            </a:pPr>
            <a:r>
              <a:rPr lang="cs-CZ" b="1" dirty="0"/>
              <a:t>• Pravopisné chyby, překlepy: </a:t>
            </a:r>
          </a:p>
          <a:p>
            <a:pPr marL="0" indent="0">
              <a:buNone/>
            </a:pPr>
            <a:r>
              <a:rPr lang="cs-CZ" dirty="0">
                <a:solidFill>
                  <a:schemeClr val="accent2"/>
                </a:solidFill>
              </a:rPr>
              <a:t>následně </a:t>
            </a:r>
            <a:r>
              <a:rPr lang="cs-CZ" i="1" dirty="0">
                <a:solidFill>
                  <a:schemeClr val="accent2"/>
                </a:solidFill>
              </a:rPr>
              <a:t>útočníkovy </a:t>
            </a:r>
            <a:r>
              <a:rPr lang="cs-CZ" dirty="0">
                <a:solidFill>
                  <a:schemeClr val="accent2"/>
                </a:solidFill>
              </a:rPr>
              <a:t>vytrhuje jeho zbraň</a:t>
            </a:r>
          </a:p>
          <a:p>
            <a:pPr marL="0" indent="0">
              <a:buNone/>
            </a:pPr>
            <a:r>
              <a:rPr lang="cs-CZ" i="1" dirty="0">
                <a:solidFill>
                  <a:schemeClr val="accent2"/>
                </a:solidFill>
              </a:rPr>
              <a:t>MILIÓN</a:t>
            </a:r>
            <a:r>
              <a:rPr lang="cs-CZ" dirty="0">
                <a:solidFill>
                  <a:schemeClr val="accent2"/>
                </a:solidFill>
              </a:rPr>
              <a:t> OSOB</a:t>
            </a:r>
          </a:p>
          <a:p>
            <a:pPr marL="0" indent="0">
              <a:buNone/>
            </a:pPr>
            <a:r>
              <a:rPr lang="cs-CZ" b="1" dirty="0">
                <a:solidFill>
                  <a:srgbClr val="0070C0"/>
                </a:solidFill>
              </a:rPr>
              <a:t>• </a:t>
            </a:r>
            <a:r>
              <a:rPr lang="cs-CZ" b="1" dirty="0"/>
              <a:t>překlad slova </a:t>
            </a:r>
            <a:r>
              <a:rPr lang="cs-CZ" b="1" dirty="0" err="1"/>
              <a:t>Hanoukkah</a:t>
            </a:r>
            <a:r>
              <a:rPr lang="cs-CZ" b="1" dirty="0"/>
              <a:t> (Chanuka)</a:t>
            </a:r>
          </a:p>
          <a:p>
            <a:pPr marL="0" indent="0">
              <a:buNone/>
            </a:pPr>
            <a:r>
              <a:rPr lang="cs-CZ" dirty="0" err="1">
                <a:solidFill>
                  <a:schemeClr val="accent2"/>
                </a:solidFill>
              </a:rPr>
              <a:t>Hanukka</a:t>
            </a:r>
            <a:r>
              <a:rPr lang="cs-CZ" dirty="0">
                <a:solidFill>
                  <a:schemeClr val="accent2"/>
                </a:solidFill>
              </a:rPr>
              <a:t>, </a:t>
            </a:r>
            <a:r>
              <a:rPr lang="cs-CZ" dirty="0" err="1">
                <a:solidFill>
                  <a:schemeClr val="accent2"/>
                </a:solidFill>
              </a:rPr>
              <a:t>Chanukka</a:t>
            </a:r>
            <a:r>
              <a:rPr lang="cs-CZ" dirty="0">
                <a:solidFill>
                  <a:schemeClr val="accent2"/>
                </a:solidFill>
              </a:rPr>
              <a:t>, </a:t>
            </a:r>
            <a:r>
              <a:rPr lang="cs-CZ" dirty="0" err="1">
                <a:solidFill>
                  <a:schemeClr val="accent2"/>
                </a:solidFill>
              </a:rPr>
              <a:t>Chanukija</a:t>
            </a:r>
            <a:r>
              <a:rPr lang="cs-CZ" dirty="0">
                <a:solidFill>
                  <a:schemeClr val="accent2"/>
                </a:solidFill>
              </a:rPr>
              <a:t>…</a:t>
            </a:r>
          </a:p>
          <a:p>
            <a:pPr marL="0" indent="0">
              <a:buNone/>
            </a:pPr>
            <a:endParaRPr lang="cs-CZ" i="1" dirty="0">
              <a:solidFill>
                <a:schemeClr val="accent2"/>
              </a:solidFill>
            </a:endParaRPr>
          </a:p>
          <a:p>
            <a:pPr marL="0" indent="0">
              <a:buNone/>
            </a:pPr>
            <a:endParaRPr lang="cs-CZ" i="1" dirty="0">
              <a:solidFill>
                <a:schemeClr val="accent2"/>
              </a:solidFill>
            </a:endParaRPr>
          </a:p>
          <a:p>
            <a:pPr marL="0" indent="0">
              <a:buNone/>
            </a:pPr>
            <a:endParaRPr lang="cs-CZ" b="1" dirty="0"/>
          </a:p>
          <a:p>
            <a:pPr marL="0" indent="0">
              <a:buNone/>
            </a:pPr>
            <a:endParaRPr lang="cs-CZ" dirty="0">
              <a:solidFill>
                <a:schemeClr val="accent2"/>
              </a:solidFill>
            </a:endParaRPr>
          </a:p>
          <a:p>
            <a:endParaRPr lang="cs-CZ" dirty="0">
              <a:solidFill>
                <a:schemeClr val="accent2"/>
              </a:solidFill>
            </a:endParaRPr>
          </a:p>
          <a:p>
            <a:endParaRPr lang="cs-CZ" dirty="0"/>
          </a:p>
        </p:txBody>
      </p:sp>
    </p:spTree>
    <p:extLst>
      <p:ext uri="{BB962C8B-B14F-4D97-AF65-F5344CB8AC3E}">
        <p14:creationId xmlns:p14="http://schemas.microsoft.com/office/powerpoint/2010/main" val="3962407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00" y="1620000"/>
            <a:ext cx="7560000" cy="3416024"/>
          </a:xfrm>
        </p:spPr>
        <p:txBody>
          <a:bodyPr/>
          <a:lstStyle/>
          <a:p>
            <a:pPr algn="ctr"/>
            <a:br>
              <a:rPr lang="cs-CZ" dirty="0"/>
            </a:br>
            <a:endParaRPr lang="cs-CZ" sz="2800" dirty="0"/>
          </a:p>
        </p:txBody>
      </p:sp>
      <p:pic>
        <p:nvPicPr>
          <p:cNvPr id="3" name="Image 2">
            <a:extLst>
              <a:ext uri="{FF2B5EF4-FFF2-40B4-BE49-F238E27FC236}">
                <a16:creationId xmlns:a16="http://schemas.microsoft.com/office/drawing/2014/main" id="{0088932F-0EFD-CC69-AAA3-5B933B371892}"/>
              </a:ext>
            </a:extLst>
          </p:cNvPr>
          <p:cNvPicPr>
            <a:picLocks noChangeAspect="1"/>
          </p:cNvPicPr>
          <p:nvPr/>
        </p:nvPicPr>
        <p:blipFill>
          <a:blip r:embed="rId2"/>
          <a:stretch>
            <a:fillRect/>
          </a:stretch>
        </p:blipFill>
        <p:spPr>
          <a:xfrm>
            <a:off x="2213769" y="2134394"/>
            <a:ext cx="4572000" cy="2571750"/>
          </a:xfrm>
          <a:prstGeom prst="rect">
            <a:avLst/>
          </a:prstGeom>
        </p:spPr>
      </p:pic>
    </p:spTree>
    <p:extLst>
      <p:ext uri="{BB962C8B-B14F-4D97-AF65-F5344CB8AC3E}">
        <p14:creationId xmlns:p14="http://schemas.microsoft.com/office/powerpoint/2010/main" val="2266732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9EDD-2116-864B-4CC7-2C818B76A80D}"/>
              </a:ext>
            </a:extLst>
          </p:cNvPr>
          <p:cNvSpPr>
            <a:spLocks noGrp="1"/>
          </p:cNvSpPr>
          <p:nvPr>
            <p:ph type="ctrTitle"/>
          </p:nvPr>
        </p:nvSpPr>
        <p:spPr>
          <a:xfrm>
            <a:off x="720000" y="1980001"/>
            <a:ext cx="7560000" cy="307768"/>
          </a:xfrm>
        </p:spPr>
        <p:txBody>
          <a:bodyPr>
            <a:normAutofit fontScale="90000"/>
          </a:bodyPr>
          <a:lstStyle/>
          <a:p>
            <a:r>
              <a:rPr lang="en-DE" dirty="0"/>
              <a:t>Zadání</a:t>
            </a:r>
          </a:p>
        </p:txBody>
      </p:sp>
      <p:sp>
        <p:nvSpPr>
          <p:cNvPr id="3" name="Subtitle 2">
            <a:extLst>
              <a:ext uri="{FF2B5EF4-FFF2-40B4-BE49-F238E27FC236}">
                <a16:creationId xmlns:a16="http://schemas.microsoft.com/office/drawing/2014/main" id="{2266CB21-C525-FFD5-B803-E87A68F8144C}"/>
              </a:ext>
            </a:extLst>
          </p:cNvPr>
          <p:cNvSpPr>
            <a:spLocks noGrp="1"/>
          </p:cNvSpPr>
          <p:nvPr>
            <p:ph type="subTitle" idx="1"/>
          </p:nvPr>
        </p:nvSpPr>
        <p:spPr>
          <a:xfrm>
            <a:off x="720000" y="2449865"/>
            <a:ext cx="7560000" cy="4000809"/>
          </a:xfrm>
        </p:spPr>
        <p:txBody>
          <a:bodyPr>
            <a:normAutofit/>
          </a:bodyPr>
          <a:lstStyle/>
          <a:p>
            <a:r>
              <a:rPr lang="cs-CZ" sz="1800" i="1" dirty="0"/>
              <a:t>Ve svém románu </a:t>
            </a:r>
            <a:r>
              <a:rPr lang="cs-CZ" sz="1800" dirty="0"/>
              <a:t>Les </a:t>
            </a:r>
            <a:r>
              <a:rPr lang="cs-CZ" sz="1800" dirty="0" err="1"/>
              <a:t>impatientes</a:t>
            </a:r>
            <a:r>
              <a:rPr lang="cs-CZ" sz="1800" i="1" dirty="0"/>
              <a:t>, </a:t>
            </a:r>
            <a:r>
              <a:rPr lang="cs-CZ" sz="1800" i="1" dirty="0" err="1"/>
              <a:t>Djaïli</a:t>
            </a:r>
            <a:r>
              <a:rPr lang="cs-CZ" sz="1800" i="1" dirty="0"/>
              <a:t> </a:t>
            </a:r>
            <a:r>
              <a:rPr lang="cs-CZ" sz="1800" i="1" dirty="0" err="1"/>
              <a:t>Amadou</a:t>
            </a:r>
            <a:r>
              <a:rPr lang="cs-CZ" sz="1800" i="1" dirty="0"/>
              <a:t> Amal vypráví příběh tří žen, které byly navzdory své vůli provdané za muže, které nemilovaly. V následujícím úryvku oznamuje matka své dceři </a:t>
            </a:r>
            <a:r>
              <a:rPr lang="cs-CZ" sz="1800" i="1" dirty="0" err="1"/>
              <a:t>Ramle</a:t>
            </a:r>
            <a:r>
              <a:rPr lang="cs-CZ" sz="1800" i="1" dirty="0"/>
              <a:t>, která je jednou ze tří „</a:t>
            </a:r>
            <a:r>
              <a:rPr lang="cs-CZ" sz="1800" i="1" dirty="0" err="1"/>
              <a:t>impatientes</a:t>
            </a:r>
            <a:r>
              <a:rPr lang="cs-CZ" sz="1800" i="1" dirty="0"/>
              <a:t>“, že se neprovdá za muže, kterého miluje, ale za cizince, se kterým domluvil sňatek </a:t>
            </a:r>
            <a:r>
              <a:rPr lang="cs-CZ" sz="1800" i="1" dirty="0" err="1"/>
              <a:t>Ramlin</a:t>
            </a:r>
            <a:r>
              <a:rPr lang="cs-CZ" sz="1800" i="1" dirty="0"/>
              <a:t> otec. </a:t>
            </a:r>
            <a:r>
              <a:rPr lang="en-GB" sz="1800" i="1" dirty="0" err="1"/>
              <a:t>Úryvek</a:t>
            </a:r>
            <a:r>
              <a:rPr lang="en-GB" sz="1800" i="1" dirty="0"/>
              <a:t> </a:t>
            </a:r>
            <a:r>
              <a:rPr lang="en-GB" sz="1800" i="1" dirty="0" err="1"/>
              <a:t>románu</a:t>
            </a:r>
            <a:r>
              <a:rPr lang="en-GB" sz="1800" i="1" dirty="0"/>
              <a:t> </a:t>
            </a:r>
            <a:r>
              <a:rPr lang="en-GB" sz="1800" i="1" dirty="0" err="1"/>
              <a:t>přeložte</a:t>
            </a:r>
            <a:r>
              <a:rPr lang="en-GB" sz="1800" i="1" dirty="0"/>
              <a:t> do </a:t>
            </a:r>
            <a:r>
              <a:rPr lang="en-GB" sz="1800" i="1" dirty="0" err="1"/>
              <a:t>češtiny</a:t>
            </a:r>
            <a:r>
              <a:rPr lang="en-GB" sz="1800" i="1" dirty="0"/>
              <a:t>. </a:t>
            </a:r>
            <a:r>
              <a:rPr lang="en-GB" sz="1800" i="1" dirty="0" err="1"/>
              <a:t>Dodržujte</a:t>
            </a:r>
            <a:r>
              <a:rPr lang="en-GB" sz="1800" i="1" dirty="0"/>
              <a:t> </a:t>
            </a:r>
            <a:r>
              <a:rPr lang="en-GB" sz="1800" i="1" dirty="0" err="1"/>
              <a:t>pravopisná</a:t>
            </a:r>
            <a:r>
              <a:rPr lang="en-GB" sz="1800" i="1" dirty="0"/>
              <a:t> a </a:t>
            </a:r>
            <a:r>
              <a:rPr lang="en-GB" sz="1800" i="1" dirty="0" err="1"/>
              <a:t>typografická</a:t>
            </a:r>
            <a:r>
              <a:rPr lang="en-GB" sz="1800" i="1" dirty="0"/>
              <a:t> </a:t>
            </a:r>
            <a:r>
              <a:rPr lang="en-GB" sz="1800" i="1" dirty="0" err="1"/>
              <a:t>pravidla</a:t>
            </a:r>
            <a:r>
              <a:rPr lang="en-GB" sz="1800" i="1" dirty="0"/>
              <a:t>.</a:t>
            </a:r>
            <a:endParaRPr lang="en-GB" sz="1800" dirty="0"/>
          </a:p>
          <a:p>
            <a:endParaRPr lang="en-DE" dirty="0"/>
          </a:p>
          <a:p>
            <a:r>
              <a:rPr lang="en-DE" sz="1800" dirty="0"/>
              <a:t>Text:</a:t>
            </a:r>
          </a:p>
          <a:p>
            <a:r>
              <a:rPr lang="en-DE" sz="1800" dirty="0"/>
              <a:t>plynulý, přirozený, strohý, emočně nabitý </a:t>
            </a:r>
          </a:p>
          <a:p>
            <a:endParaRPr lang="en-DE" dirty="0"/>
          </a:p>
        </p:txBody>
      </p:sp>
      <p:sp>
        <p:nvSpPr>
          <p:cNvPr id="4" name="Footer Placeholder 3">
            <a:extLst>
              <a:ext uri="{FF2B5EF4-FFF2-40B4-BE49-F238E27FC236}">
                <a16:creationId xmlns:a16="http://schemas.microsoft.com/office/drawing/2014/main" id="{38FED206-AA1E-252F-1E67-A2C28018091D}"/>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774430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20000" y="1980001"/>
            <a:ext cx="7560000" cy="405390"/>
          </a:xfrm>
        </p:spPr>
        <p:txBody>
          <a:bodyPr/>
          <a:lstStyle/>
          <a:p>
            <a:r>
              <a:rPr lang="cs-CZ" dirty="0"/>
              <a:t>Text k překladu</a:t>
            </a:r>
          </a:p>
        </p:txBody>
      </p:sp>
      <p:sp>
        <p:nvSpPr>
          <p:cNvPr id="3" name="Podnadpis 2"/>
          <p:cNvSpPr>
            <a:spLocks noGrp="1"/>
          </p:cNvSpPr>
          <p:nvPr>
            <p:ph type="subTitle" idx="1"/>
          </p:nvPr>
        </p:nvSpPr>
        <p:spPr>
          <a:xfrm>
            <a:off x="720000" y="2385391"/>
            <a:ext cx="7560000" cy="4065284"/>
          </a:xfrm>
        </p:spPr>
        <p:txBody>
          <a:bodyPr>
            <a:normAutofit fontScale="47500" lnSpcReduction="20000"/>
          </a:bodyPr>
          <a:lstStyle/>
          <a:p>
            <a:pPr algn="just">
              <a:lnSpc>
                <a:spcPct val="120000"/>
              </a:lnSpc>
            </a:pPr>
            <a:r>
              <a:rPr lang="fr-FR" sz="2500" dirty="0"/>
              <a:t>« Mais, </a:t>
            </a:r>
            <a:r>
              <a:rPr lang="fr-FR" sz="2500" dirty="0" err="1"/>
              <a:t>Diddi</a:t>
            </a:r>
            <a:r>
              <a:rPr lang="fr-FR" sz="2500" dirty="0"/>
              <a:t>, je ne le connais pas !</a:t>
            </a:r>
            <a:endParaRPr lang="en-DE" sz="2500" dirty="0"/>
          </a:p>
          <a:p>
            <a:pPr algn="just">
              <a:lnSpc>
                <a:spcPct val="120000"/>
              </a:lnSpc>
            </a:pPr>
            <a:r>
              <a:rPr lang="fr-FR" sz="2500" dirty="0"/>
              <a:t>     — Lui, il te connait. Apparemment, il a beaucoup insisté pour t’épouser. Ton père en est très fier, tu sais ?</a:t>
            </a:r>
            <a:endParaRPr lang="en-DE" sz="2500" dirty="0"/>
          </a:p>
          <a:p>
            <a:pPr lvl="0" algn="just">
              <a:lnSpc>
                <a:spcPct val="120000"/>
              </a:lnSpc>
            </a:pPr>
            <a:r>
              <a:rPr lang="fr-FR" sz="2500" dirty="0"/>
              <a:t>     — Mais, j’aime </a:t>
            </a:r>
            <a:r>
              <a:rPr lang="fr-FR" sz="2500" dirty="0" err="1"/>
              <a:t>Aminou</a:t>
            </a:r>
            <a:r>
              <a:rPr lang="fr-FR" sz="2500" dirty="0"/>
              <a:t> ! C’est avec lui que je veux me marier.</a:t>
            </a:r>
            <a:endParaRPr lang="en-DE" sz="2500" dirty="0"/>
          </a:p>
          <a:p>
            <a:pPr algn="just">
              <a:lnSpc>
                <a:spcPct val="120000"/>
              </a:lnSpc>
            </a:pPr>
            <a:r>
              <a:rPr lang="fr-FR" sz="2500" dirty="0"/>
              <a:t>     — L’amour n’existe pas avant le mariage, Ramla. Il est temps que tu redescendes sur terre. On n’est pas chez les Blancs ici. Ni chez les Hindous. Tu comprends pourquoi ton père ne voulait pas que vous regardiez toutes ces chaines de télé ! Tu feras ce que ton père et tes oncles te diront. D’ailleurs, as-tu le choix ? Épargne-toi des soucis inutiles, ma fille. Épargne-moi aussi, car ne te leurre pas, la moindre de tes désobéissances retombera invariablement sur ma tête. »</a:t>
            </a:r>
            <a:endParaRPr lang="en-DE" sz="2500" dirty="0"/>
          </a:p>
          <a:p>
            <a:pPr algn="just">
              <a:lnSpc>
                <a:spcPct val="120000"/>
              </a:lnSpc>
            </a:pPr>
            <a:r>
              <a:rPr lang="fr-FR" sz="2500" dirty="0"/>
              <a:t>     Elle continua longuement sur ce ton, essuyant de temps à autre ses yeux, alors que je pleurais éperdument, étouffant le bruit de mes sanglots dans l’épaisseur de mes pagnes.</a:t>
            </a:r>
            <a:endParaRPr lang="en-DE" sz="2500" dirty="0"/>
          </a:p>
          <a:p>
            <a:pPr algn="just">
              <a:lnSpc>
                <a:spcPct val="120000"/>
              </a:lnSpc>
            </a:pPr>
            <a:r>
              <a:rPr lang="fr-FR" sz="2500" dirty="0"/>
              <a:t>     « Inutile de te mettre dans cet état. Je te le répète, tu as de la chance, et moi aussi. Crois en mon expérience de femme. Tu es trop jeune pour comprendre l’importance d’une telle alliance. Dans un mariage, on ne cherche pas que l’amour. Le plus important pour une femme est d’être à l’abri du besoin ? Protégée, adulée. </a:t>
            </a:r>
            <a:endParaRPr lang="en-DE" sz="2500" dirty="0"/>
          </a:p>
          <a:p>
            <a:pPr algn="just">
              <a:lnSpc>
                <a:spcPct val="120000"/>
              </a:lnSpc>
            </a:pPr>
            <a:r>
              <a:rPr lang="fr-FR" sz="2500" dirty="0"/>
              <a:t>     « Au-delà de l’homme, c’est d’abord le père de tes futurs enfants que tu dois voir en un éventuel époux. Sa noblesse, sa famille, son comportement, sa situation sociale. Essuie donc tes yeux et recouche-toi. » </a:t>
            </a:r>
            <a:endParaRPr lang="en-DE" sz="2500" dirty="0"/>
          </a:p>
          <a:p>
            <a:r>
              <a:rPr lang="fr-FR" dirty="0"/>
              <a:t> </a:t>
            </a:r>
            <a:endParaRPr lang="en-DE" dirty="0"/>
          </a:p>
          <a:p>
            <a:pPr algn="r"/>
            <a:r>
              <a:rPr lang="fr-FR" dirty="0"/>
              <a:t>Amadou Amal, D. (2020) </a:t>
            </a:r>
            <a:r>
              <a:rPr lang="fr-FR" i="1" dirty="0"/>
              <a:t>Les impatientes: roman</a:t>
            </a:r>
            <a:r>
              <a:rPr lang="fr-FR" dirty="0"/>
              <a:t>. Paris: Emmanuelle Collas. (pp. 43–44)</a:t>
            </a:r>
            <a:endParaRPr lang="en-DE" dirty="0"/>
          </a:p>
          <a:p>
            <a:endParaRPr lang="cs-CZ" dirty="0"/>
          </a:p>
        </p:txBody>
      </p:sp>
      <p:sp>
        <p:nvSpPr>
          <p:cNvPr id="4" name="Zástupný symbol pro zápatí 3"/>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58625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0E3B9-5D26-E653-C873-8E4E09F1260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E5F585B-96D8-3802-57A0-4088CD455281}"/>
              </a:ext>
            </a:extLst>
          </p:cNvPr>
          <p:cNvSpPr>
            <a:spLocks noGrp="1"/>
          </p:cNvSpPr>
          <p:nvPr>
            <p:ph type="ctrTitle"/>
          </p:nvPr>
        </p:nvSpPr>
        <p:spPr>
          <a:xfrm>
            <a:off x="720000" y="1980001"/>
            <a:ext cx="7560000" cy="405390"/>
          </a:xfrm>
        </p:spPr>
        <p:txBody>
          <a:bodyPr/>
          <a:lstStyle/>
          <a:p>
            <a:r>
              <a:rPr lang="cs-CZ" dirty="0"/>
              <a:t>Problematické pasáže</a:t>
            </a:r>
          </a:p>
        </p:txBody>
      </p:sp>
      <p:sp>
        <p:nvSpPr>
          <p:cNvPr id="3" name="Podnadpis 2">
            <a:extLst>
              <a:ext uri="{FF2B5EF4-FFF2-40B4-BE49-F238E27FC236}">
                <a16:creationId xmlns:a16="http://schemas.microsoft.com/office/drawing/2014/main" id="{FC6B7479-225C-A831-618D-668B07616F5B}"/>
              </a:ext>
            </a:extLst>
          </p:cNvPr>
          <p:cNvSpPr>
            <a:spLocks noGrp="1"/>
          </p:cNvSpPr>
          <p:nvPr>
            <p:ph type="subTitle" idx="1"/>
          </p:nvPr>
        </p:nvSpPr>
        <p:spPr>
          <a:xfrm>
            <a:off x="720000" y="2385391"/>
            <a:ext cx="7560000" cy="4065284"/>
          </a:xfrm>
        </p:spPr>
        <p:txBody>
          <a:bodyPr>
            <a:normAutofit fontScale="47500" lnSpcReduction="20000"/>
          </a:bodyPr>
          <a:lstStyle/>
          <a:p>
            <a:pPr algn="just">
              <a:lnSpc>
                <a:spcPct val="120000"/>
              </a:lnSpc>
            </a:pPr>
            <a:r>
              <a:rPr lang="fr-FR" sz="2500" dirty="0">
                <a:solidFill>
                  <a:srgbClr val="FF0000"/>
                </a:solidFill>
              </a:rPr>
              <a:t>«</a:t>
            </a:r>
            <a:r>
              <a:rPr lang="fr-FR" sz="2500" dirty="0"/>
              <a:t> Mais, </a:t>
            </a:r>
            <a:r>
              <a:rPr lang="fr-FR" sz="2500" dirty="0" err="1"/>
              <a:t>Diddi</a:t>
            </a:r>
            <a:r>
              <a:rPr lang="fr-FR" sz="2500" dirty="0"/>
              <a:t>, je ne le connais pas !</a:t>
            </a:r>
            <a:endParaRPr lang="en-DE" sz="2500" dirty="0"/>
          </a:p>
          <a:p>
            <a:pPr algn="just">
              <a:lnSpc>
                <a:spcPct val="120000"/>
              </a:lnSpc>
            </a:pPr>
            <a:r>
              <a:rPr lang="fr-FR" sz="2500" dirty="0"/>
              <a:t>     </a:t>
            </a:r>
            <a:r>
              <a:rPr lang="fr-FR" sz="2500" dirty="0">
                <a:solidFill>
                  <a:srgbClr val="FF0000"/>
                </a:solidFill>
              </a:rPr>
              <a:t>—</a:t>
            </a:r>
            <a:r>
              <a:rPr lang="fr-FR" sz="2500" dirty="0"/>
              <a:t> Lui, il te connait. </a:t>
            </a:r>
            <a:r>
              <a:rPr lang="fr-FR" sz="2500" dirty="0">
                <a:solidFill>
                  <a:srgbClr val="FF0000"/>
                </a:solidFill>
              </a:rPr>
              <a:t>Apparemment</a:t>
            </a:r>
            <a:r>
              <a:rPr lang="fr-FR" sz="2500" dirty="0"/>
              <a:t>, il a beaucoup insisté pour t’épouser. Ton père en est très fier, </a:t>
            </a:r>
            <a:r>
              <a:rPr lang="fr-FR" sz="2500" dirty="0">
                <a:solidFill>
                  <a:srgbClr val="FF0000"/>
                </a:solidFill>
              </a:rPr>
              <a:t>tu sais </a:t>
            </a:r>
            <a:r>
              <a:rPr lang="fr-FR" sz="2500" dirty="0"/>
              <a:t>?</a:t>
            </a:r>
            <a:endParaRPr lang="en-DE" sz="2500" dirty="0"/>
          </a:p>
          <a:p>
            <a:pPr lvl="0" algn="just">
              <a:lnSpc>
                <a:spcPct val="120000"/>
              </a:lnSpc>
            </a:pPr>
            <a:r>
              <a:rPr lang="fr-FR" sz="2500" dirty="0"/>
              <a:t>     </a:t>
            </a:r>
            <a:r>
              <a:rPr lang="fr-FR" sz="2500" dirty="0">
                <a:solidFill>
                  <a:srgbClr val="FF0000"/>
                </a:solidFill>
              </a:rPr>
              <a:t>— </a:t>
            </a:r>
            <a:r>
              <a:rPr lang="fr-FR" sz="2500" dirty="0"/>
              <a:t>Mais, j’aime </a:t>
            </a:r>
            <a:r>
              <a:rPr lang="fr-FR" sz="2500" dirty="0" err="1"/>
              <a:t>Aminou</a:t>
            </a:r>
            <a:r>
              <a:rPr lang="fr-FR" sz="2500" dirty="0"/>
              <a:t> ! C’est avec lui que je veux me marier.</a:t>
            </a:r>
            <a:endParaRPr lang="en-DE" sz="2500" dirty="0"/>
          </a:p>
          <a:p>
            <a:pPr algn="just">
              <a:lnSpc>
                <a:spcPct val="120000"/>
              </a:lnSpc>
            </a:pPr>
            <a:r>
              <a:rPr lang="fr-FR" sz="2500" dirty="0"/>
              <a:t>     </a:t>
            </a:r>
            <a:r>
              <a:rPr lang="fr-FR" sz="2500" dirty="0">
                <a:solidFill>
                  <a:srgbClr val="FF0000"/>
                </a:solidFill>
              </a:rPr>
              <a:t>—</a:t>
            </a:r>
            <a:r>
              <a:rPr lang="fr-FR" sz="2500" dirty="0"/>
              <a:t> L’amour n’existe pas avant le mariage, Ramla. Il est temps que tu redescendes sur terre. </a:t>
            </a:r>
            <a:r>
              <a:rPr lang="fr-FR" sz="2500" dirty="0">
                <a:solidFill>
                  <a:srgbClr val="FF0000"/>
                </a:solidFill>
              </a:rPr>
              <a:t>On n’est pas chez les Blancs ici. Ni chez les Hindous</a:t>
            </a:r>
            <a:r>
              <a:rPr lang="fr-FR" sz="2500" dirty="0"/>
              <a:t>. Tu comprends pourquoi ton père ne voulait pas que vous regardiez toutes ces chaines de télé ! </a:t>
            </a:r>
            <a:r>
              <a:rPr lang="fr-FR" sz="2500" dirty="0">
                <a:solidFill>
                  <a:srgbClr val="FF0000"/>
                </a:solidFill>
              </a:rPr>
              <a:t>Tu feras ce que ton père et tes oncles te diront</a:t>
            </a:r>
            <a:r>
              <a:rPr lang="fr-FR" sz="2500" dirty="0"/>
              <a:t>. D’ailleurs, as-tu le choix ? Épargne-toi des soucis inutiles, ma fille. Épargne-moi aussi, car ne te leurre pas, la moindre de tes désobéissances retombera invariablement sur ma tête. </a:t>
            </a:r>
            <a:r>
              <a:rPr lang="fr-FR" sz="2500" dirty="0">
                <a:solidFill>
                  <a:srgbClr val="FF0000"/>
                </a:solidFill>
              </a:rPr>
              <a:t>»</a:t>
            </a:r>
            <a:endParaRPr lang="en-DE" sz="2500" dirty="0">
              <a:solidFill>
                <a:srgbClr val="FF0000"/>
              </a:solidFill>
            </a:endParaRPr>
          </a:p>
          <a:p>
            <a:pPr algn="just">
              <a:lnSpc>
                <a:spcPct val="120000"/>
              </a:lnSpc>
            </a:pPr>
            <a:r>
              <a:rPr lang="fr-FR" sz="2500" dirty="0"/>
              <a:t>     Elle continua longuement sur ce ton, essuyant de temps à autre ses yeux, alors que je pleurais éperdument, étouffant le bruit de mes sanglots dans l’épaisseur de mes pagnes.</a:t>
            </a:r>
            <a:endParaRPr lang="en-DE" sz="2500" dirty="0"/>
          </a:p>
          <a:p>
            <a:pPr algn="just">
              <a:lnSpc>
                <a:spcPct val="120000"/>
              </a:lnSpc>
            </a:pPr>
            <a:r>
              <a:rPr lang="fr-FR" sz="2500" dirty="0"/>
              <a:t>     </a:t>
            </a:r>
            <a:r>
              <a:rPr lang="fr-FR" sz="2500" dirty="0">
                <a:solidFill>
                  <a:srgbClr val="FF0000"/>
                </a:solidFill>
              </a:rPr>
              <a:t>«</a:t>
            </a:r>
            <a:r>
              <a:rPr lang="fr-FR" sz="2500" dirty="0"/>
              <a:t> </a:t>
            </a:r>
            <a:r>
              <a:rPr lang="fr-FR" sz="2500" dirty="0">
                <a:solidFill>
                  <a:srgbClr val="FF0000"/>
                </a:solidFill>
              </a:rPr>
              <a:t>Inutile de te mettre dans cet état.</a:t>
            </a:r>
            <a:r>
              <a:rPr lang="fr-FR" sz="2500" dirty="0"/>
              <a:t> Je te le répète, </a:t>
            </a:r>
            <a:r>
              <a:rPr lang="fr-FR" sz="2500" dirty="0">
                <a:solidFill>
                  <a:srgbClr val="FF0000"/>
                </a:solidFill>
              </a:rPr>
              <a:t>tu as de la chance</a:t>
            </a:r>
            <a:r>
              <a:rPr lang="fr-FR" sz="2500" dirty="0"/>
              <a:t>, et moi aussi. </a:t>
            </a:r>
            <a:r>
              <a:rPr lang="fr-FR" sz="2500" dirty="0">
                <a:solidFill>
                  <a:srgbClr val="FF0000"/>
                </a:solidFill>
              </a:rPr>
              <a:t>Crois en mon expérience de femme.</a:t>
            </a:r>
            <a:r>
              <a:rPr lang="fr-FR" sz="2500" dirty="0"/>
              <a:t> Tu es trop jeune pour comprendre l’importance d’une telle </a:t>
            </a:r>
            <a:r>
              <a:rPr lang="fr-FR" sz="2500" dirty="0">
                <a:solidFill>
                  <a:srgbClr val="FF0000"/>
                </a:solidFill>
              </a:rPr>
              <a:t>alliance</a:t>
            </a:r>
            <a:r>
              <a:rPr lang="fr-FR" sz="2500" dirty="0"/>
              <a:t>. Dans un mariage, on ne cherche pas que l’amour. Le plus important pour une femme est d’être à </a:t>
            </a:r>
            <a:r>
              <a:rPr lang="fr-FR" sz="2500" dirty="0">
                <a:solidFill>
                  <a:srgbClr val="FF0000"/>
                </a:solidFill>
              </a:rPr>
              <a:t>l’abri du besoin.</a:t>
            </a:r>
            <a:r>
              <a:rPr lang="fr-FR" sz="2500" dirty="0"/>
              <a:t> Protégée, adulée. </a:t>
            </a:r>
            <a:endParaRPr lang="en-DE" sz="2500" dirty="0"/>
          </a:p>
          <a:p>
            <a:pPr algn="just">
              <a:lnSpc>
                <a:spcPct val="120000"/>
              </a:lnSpc>
            </a:pPr>
            <a:r>
              <a:rPr lang="fr-FR" sz="2500" dirty="0"/>
              <a:t>     </a:t>
            </a:r>
            <a:r>
              <a:rPr lang="fr-FR" sz="2500" dirty="0">
                <a:solidFill>
                  <a:srgbClr val="FF0000"/>
                </a:solidFill>
              </a:rPr>
              <a:t>«</a:t>
            </a:r>
            <a:r>
              <a:rPr lang="fr-FR" sz="2500" dirty="0"/>
              <a:t> </a:t>
            </a:r>
            <a:r>
              <a:rPr lang="fr-FR" sz="2500" dirty="0">
                <a:solidFill>
                  <a:srgbClr val="FF0000"/>
                </a:solidFill>
              </a:rPr>
              <a:t>Au-delà de l’homme, c’est d’abord le père de tes futurs enfants que tu dois voir en un éventuel époux.</a:t>
            </a:r>
            <a:r>
              <a:rPr lang="fr-FR" sz="2500" dirty="0"/>
              <a:t> Sa </a:t>
            </a:r>
            <a:r>
              <a:rPr lang="fr-FR" sz="2500" dirty="0">
                <a:solidFill>
                  <a:srgbClr val="FF0000"/>
                </a:solidFill>
              </a:rPr>
              <a:t>noblesse</a:t>
            </a:r>
            <a:r>
              <a:rPr lang="fr-FR" sz="2500" dirty="0"/>
              <a:t>, sa famille, son comportement, sa </a:t>
            </a:r>
            <a:r>
              <a:rPr lang="fr-FR" sz="2500" dirty="0">
                <a:solidFill>
                  <a:srgbClr val="FF0000"/>
                </a:solidFill>
              </a:rPr>
              <a:t>situation sociale</a:t>
            </a:r>
            <a:r>
              <a:rPr lang="fr-FR" sz="2500" dirty="0"/>
              <a:t>. Essuie donc tes yeux et recouche-toi. </a:t>
            </a:r>
            <a:r>
              <a:rPr lang="fr-FR" sz="2500" dirty="0">
                <a:solidFill>
                  <a:srgbClr val="FF0000"/>
                </a:solidFill>
              </a:rPr>
              <a:t>»</a:t>
            </a:r>
            <a:r>
              <a:rPr lang="fr-FR" sz="2500" dirty="0"/>
              <a:t> </a:t>
            </a:r>
            <a:endParaRPr lang="en-DE" sz="2500" dirty="0"/>
          </a:p>
          <a:p>
            <a:r>
              <a:rPr lang="fr-FR" dirty="0"/>
              <a:t> </a:t>
            </a:r>
            <a:endParaRPr lang="en-DE" dirty="0"/>
          </a:p>
          <a:p>
            <a:pPr algn="r"/>
            <a:r>
              <a:rPr lang="fr-FR" dirty="0"/>
              <a:t>Amadou Amal, D. (2020) </a:t>
            </a:r>
            <a:r>
              <a:rPr lang="fr-FR" i="1" dirty="0"/>
              <a:t>Les impatientes: roman</a:t>
            </a:r>
            <a:r>
              <a:rPr lang="fr-FR" dirty="0"/>
              <a:t>. Paris: Emmanuelle Collas. (pp. 43–44)</a:t>
            </a:r>
            <a:endParaRPr lang="en-DE" dirty="0"/>
          </a:p>
          <a:p>
            <a:endParaRPr lang="cs-CZ" dirty="0"/>
          </a:p>
        </p:txBody>
      </p:sp>
      <p:sp>
        <p:nvSpPr>
          <p:cNvPr id="4" name="Zástupný symbol pro zápatí 3">
            <a:extLst>
              <a:ext uri="{FF2B5EF4-FFF2-40B4-BE49-F238E27FC236}">
                <a16:creationId xmlns:a16="http://schemas.microsoft.com/office/drawing/2014/main" id="{8D819468-4470-5213-C21B-B6DD166D3F5E}"/>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618012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24FE5-B59C-234A-9AA4-A42B524053F5}"/>
              </a:ext>
            </a:extLst>
          </p:cNvPr>
          <p:cNvSpPr>
            <a:spLocks noGrp="1"/>
          </p:cNvSpPr>
          <p:nvPr>
            <p:ph type="title"/>
          </p:nvPr>
        </p:nvSpPr>
        <p:spPr/>
        <p:txBody>
          <a:bodyPr>
            <a:normAutofit/>
          </a:bodyPr>
          <a:lstStyle/>
          <a:p>
            <a:r>
              <a:rPr lang="fr-FR" sz="2000" i="1" dirty="0">
                <a:solidFill>
                  <a:srgbClr val="FF0000"/>
                </a:solidFill>
              </a:rPr>
              <a:t>« Apparemment</a:t>
            </a:r>
            <a:r>
              <a:rPr lang="fr-FR" sz="2000" i="1" dirty="0"/>
              <a:t>, il a beaucoup insisté pour t’épouser. »</a:t>
            </a:r>
            <a:endParaRPr lang="en-DE" sz="1800" i="1" dirty="0"/>
          </a:p>
        </p:txBody>
      </p:sp>
      <p:sp>
        <p:nvSpPr>
          <p:cNvPr id="3" name="Content Placeholder 2">
            <a:extLst>
              <a:ext uri="{FF2B5EF4-FFF2-40B4-BE49-F238E27FC236}">
                <a16:creationId xmlns:a16="http://schemas.microsoft.com/office/drawing/2014/main" id="{5B0091AF-975F-EBF0-1992-216E170DB28E}"/>
              </a:ext>
            </a:extLst>
          </p:cNvPr>
          <p:cNvSpPr>
            <a:spLocks noGrp="1"/>
          </p:cNvSpPr>
          <p:nvPr>
            <p:ph sz="half" idx="1"/>
          </p:nvPr>
        </p:nvSpPr>
        <p:spPr/>
        <p:txBody>
          <a:bodyPr/>
          <a:lstStyle/>
          <a:p>
            <a:pPr marL="0" indent="0">
              <a:buNone/>
            </a:pPr>
            <a:r>
              <a:rPr lang="cs-CZ" noProof="0" dirty="0">
                <a:solidFill>
                  <a:srgbClr val="FF0000"/>
                </a:solidFill>
              </a:rPr>
              <a:t>nepochybně</a:t>
            </a:r>
          </a:p>
          <a:p>
            <a:pPr marL="0" indent="0">
              <a:buNone/>
            </a:pPr>
            <a:r>
              <a:rPr lang="cs-CZ" noProof="0" dirty="0">
                <a:solidFill>
                  <a:srgbClr val="FF0000"/>
                </a:solidFill>
              </a:rPr>
              <a:t>bezpochyby</a:t>
            </a:r>
          </a:p>
          <a:p>
            <a:pPr marL="0" indent="0">
              <a:buNone/>
            </a:pPr>
            <a:endParaRPr lang="en-DE" dirty="0"/>
          </a:p>
        </p:txBody>
      </p:sp>
      <p:sp>
        <p:nvSpPr>
          <p:cNvPr id="4" name="Content Placeholder 3">
            <a:extLst>
              <a:ext uri="{FF2B5EF4-FFF2-40B4-BE49-F238E27FC236}">
                <a16:creationId xmlns:a16="http://schemas.microsoft.com/office/drawing/2014/main" id="{CB03D6E0-E377-1821-989D-67FBE8155DC2}"/>
              </a:ext>
            </a:extLst>
          </p:cNvPr>
          <p:cNvSpPr>
            <a:spLocks noGrp="1"/>
          </p:cNvSpPr>
          <p:nvPr>
            <p:ph sz="half" idx="2"/>
          </p:nvPr>
        </p:nvSpPr>
        <p:spPr/>
        <p:txBody>
          <a:bodyPr/>
          <a:lstStyle/>
          <a:p>
            <a:pPr marL="0" indent="0">
              <a:buNone/>
            </a:pPr>
            <a:r>
              <a:rPr lang="en-DE" dirty="0">
                <a:solidFill>
                  <a:srgbClr val="00B050"/>
                </a:solidFill>
              </a:rPr>
              <a:t>prý</a:t>
            </a:r>
          </a:p>
          <a:p>
            <a:pPr marL="0" indent="0">
              <a:buNone/>
            </a:pPr>
            <a:r>
              <a:rPr lang="en-DE" dirty="0">
                <a:solidFill>
                  <a:srgbClr val="00B050"/>
                </a:solidFill>
              </a:rPr>
              <a:t>podle všeho</a:t>
            </a:r>
          </a:p>
          <a:p>
            <a:pPr marL="0" indent="0">
              <a:buNone/>
            </a:pPr>
            <a:endParaRPr lang="en-DE" dirty="0">
              <a:solidFill>
                <a:srgbClr val="00B050"/>
              </a:solidFill>
            </a:endParaRPr>
          </a:p>
        </p:txBody>
      </p:sp>
      <p:sp>
        <p:nvSpPr>
          <p:cNvPr id="5" name="Footer Placeholder 4">
            <a:extLst>
              <a:ext uri="{FF2B5EF4-FFF2-40B4-BE49-F238E27FC236}">
                <a16:creationId xmlns:a16="http://schemas.microsoft.com/office/drawing/2014/main" id="{21AEA095-337A-1EA0-7B5D-CE8B9321A4B8}"/>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96270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4A86-697E-DC87-460C-AE7E06F1EDDD}"/>
              </a:ext>
            </a:extLst>
          </p:cNvPr>
          <p:cNvSpPr>
            <a:spLocks noGrp="1"/>
          </p:cNvSpPr>
          <p:nvPr>
            <p:ph type="title"/>
          </p:nvPr>
        </p:nvSpPr>
        <p:spPr/>
        <p:txBody>
          <a:bodyPr>
            <a:normAutofit/>
          </a:bodyPr>
          <a:lstStyle/>
          <a:p>
            <a:r>
              <a:rPr lang="fr-FR" sz="2000" dirty="0">
                <a:solidFill>
                  <a:srgbClr val="FF0000"/>
                </a:solidFill>
              </a:rPr>
              <a:t>« Tu feras ce que ton père et tes oncles te diront. »</a:t>
            </a:r>
            <a:endParaRPr lang="en-DE" sz="1800" dirty="0"/>
          </a:p>
        </p:txBody>
      </p:sp>
      <p:sp>
        <p:nvSpPr>
          <p:cNvPr id="3" name="Content Placeholder 2">
            <a:extLst>
              <a:ext uri="{FF2B5EF4-FFF2-40B4-BE49-F238E27FC236}">
                <a16:creationId xmlns:a16="http://schemas.microsoft.com/office/drawing/2014/main" id="{9441809C-A56E-F26C-F3FC-3FF0249065EC}"/>
              </a:ext>
            </a:extLst>
          </p:cNvPr>
          <p:cNvSpPr>
            <a:spLocks noGrp="1"/>
          </p:cNvSpPr>
          <p:nvPr>
            <p:ph sz="half" idx="1"/>
          </p:nvPr>
        </p:nvSpPr>
        <p:spPr/>
        <p:txBody>
          <a:bodyPr/>
          <a:lstStyle/>
          <a:p>
            <a:pPr marL="0" indent="0">
              <a:buNone/>
            </a:pPr>
            <a:r>
              <a:rPr lang="en-DE" dirty="0">
                <a:solidFill>
                  <a:srgbClr val="FF0000"/>
                </a:solidFill>
              </a:rPr>
              <a:t>Uděláš to, protože ti to tvůj otec a strýcové řekli.</a:t>
            </a:r>
          </a:p>
          <a:p>
            <a:pPr marL="0" indent="0">
              <a:buNone/>
            </a:pPr>
            <a:r>
              <a:rPr lang="en-DE" dirty="0">
                <a:solidFill>
                  <a:srgbClr val="FF0000"/>
                </a:solidFill>
              </a:rPr>
              <a:t>Uděláš co ti tvůj otec a strýcové řekli.</a:t>
            </a:r>
          </a:p>
          <a:p>
            <a:pPr marL="0" indent="0">
              <a:buNone/>
            </a:pPr>
            <a:r>
              <a:rPr lang="en-DE" dirty="0">
                <a:solidFill>
                  <a:srgbClr val="FF0000"/>
                </a:solidFill>
              </a:rPr>
              <a:t>Ty jsi dělala že ti to táta se strýcemi řekli.</a:t>
            </a:r>
          </a:p>
          <a:p>
            <a:pPr marL="0" indent="0">
              <a:buNone/>
            </a:pPr>
            <a:r>
              <a:rPr lang="en-DE" dirty="0">
                <a:solidFill>
                  <a:srgbClr val="FF0000"/>
                </a:solidFill>
              </a:rPr>
              <a:t>Děláš jako by ti to tvůj otec a tví strýci neříkali.</a:t>
            </a:r>
          </a:p>
          <a:p>
            <a:pPr marL="0" indent="0">
              <a:buNone/>
            </a:pPr>
            <a:endParaRPr lang="en-DE" dirty="0">
              <a:solidFill>
                <a:srgbClr val="FF0000"/>
              </a:solidFill>
            </a:endParaRPr>
          </a:p>
        </p:txBody>
      </p:sp>
      <p:sp>
        <p:nvSpPr>
          <p:cNvPr id="4" name="Content Placeholder 3">
            <a:extLst>
              <a:ext uri="{FF2B5EF4-FFF2-40B4-BE49-F238E27FC236}">
                <a16:creationId xmlns:a16="http://schemas.microsoft.com/office/drawing/2014/main" id="{9F56AA58-60C7-FB71-262F-A7A28C76F37B}"/>
              </a:ext>
            </a:extLst>
          </p:cNvPr>
          <p:cNvSpPr>
            <a:spLocks noGrp="1"/>
          </p:cNvSpPr>
          <p:nvPr>
            <p:ph sz="half" idx="2"/>
          </p:nvPr>
        </p:nvSpPr>
        <p:spPr/>
        <p:txBody>
          <a:bodyPr/>
          <a:lstStyle/>
          <a:p>
            <a:pPr marL="0" indent="0">
              <a:buNone/>
            </a:pPr>
            <a:r>
              <a:rPr lang="en-DE" dirty="0">
                <a:solidFill>
                  <a:srgbClr val="00B050"/>
                </a:solidFill>
              </a:rPr>
              <a:t>Uděláš (to), co ti tvůj otec a strýcové řeknou.</a:t>
            </a:r>
          </a:p>
          <a:p>
            <a:pPr marL="0" indent="0">
              <a:buNone/>
            </a:pPr>
            <a:r>
              <a:rPr lang="en-DE" dirty="0">
                <a:solidFill>
                  <a:srgbClr val="00B050"/>
                </a:solidFill>
              </a:rPr>
              <a:t>Budeš (zkrátka) dělat to, co ti tvůj otec a strýcové řeknou.</a:t>
            </a:r>
          </a:p>
          <a:p>
            <a:pPr marL="0" indent="0">
              <a:buNone/>
            </a:pPr>
            <a:endParaRPr lang="en-DE" dirty="0">
              <a:solidFill>
                <a:srgbClr val="00B050"/>
              </a:solidFill>
            </a:endParaRPr>
          </a:p>
        </p:txBody>
      </p:sp>
      <p:sp>
        <p:nvSpPr>
          <p:cNvPr id="5" name="Footer Placeholder 4">
            <a:extLst>
              <a:ext uri="{FF2B5EF4-FFF2-40B4-BE49-F238E27FC236}">
                <a16:creationId xmlns:a16="http://schemas.microsoft.com/office/drawing/2014/main" id="{68D72C55-7523-1FDD-25E1-7EA07CD13EAB}"/>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40283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B852-6785-5A48-5DC5-B14A02756C51}"/>
              </a:ext>
            </a:extLst>
          </p:cNvPr>
          <p:cNvSpPr>
            <a:spLocks noGrp="1"/>
          </p:cNvSpPr>
          <p:nvPr>
            <p:ph type="title"/>
          </p:nvPr>
        </p:nvSpPr>
        <p:spPr/>
        <p:txBody>
          <a:bodyPr>
            <a:normAutofit/>
          </a:bodyPr>
          <a:lstStyle/>
          <a:p>
            <a:r>
              <a:rPr lang="fr-FR" sz="2000" i="1" dirty="0">
                <a:solidFill>
                  <a:srgbClr val="FF0000"/>
                </a:solidFill>
              </a:rPr>
              <a:t>« Inutile de te mettre dans cet état. »</a:t>
            </a:r>
            <a:endParaRPr lang="en-DE" sz="2000" i="1" dirty="0"/>
          </a:p>
        </p:txBody>
      </p:sp>
      <p:sp>
        <p:nvSpPr>
          <p:cNvPr id="3" name="Content Placeholder 2">
            <a:extLst>
              <a:ext uri="{FF2B5EF4-FFF2-40B4-BE49-F238E27FC236}">
                <a16:creationId xmlns:a16="http://schemas.microsoft.com/office/drawing/2014/main" id="{58F21CB2-8F71-EAD5-B358-FA0771F8EB77}"/>
              </a:ext>
            </a:extLst>
          </p:cNvPr>
          <p:cNvSpPr>
            <a:spLocks noGrp="1"/>
          </p:cNvSpPr>
          <p:nvPr>
            <p:ph sz="half" idx="1"/>
          </p:nvPr>
        </p:nvSpPr>
        <p:spPr/>
        <p:txBody>
          <a:bodyPr>
            <a:normAutofit/>
          </a:bodyPr>
          <a:lstStyle/>
          <a:p>
            <a:pPr marL="0" indent="0">
              <a:buNone/>
            </a:pPr>
            <a:r>
              <a:rPr lang="en-DE" dirty="0">
                <a:solidFill>
                  <a:srgbClr val="FF0000"/>
                </a:solidFill>
              </a:rPr>
              <a:t>Je marné s tebou jednat v tomto stavu.</a:t>
            </a:r>
          </a:p>
          <a:p>
            <a:pPr marL="0" indent="0">
              <a:buNone/>
            </a:pPr>
            <a:r>
              <a:rPr lang="en-DE" dirty="0">
                <a:solidFill>
                  <a:srgbClr val="FF0000"/>
                </a:solidFill>
              </a:rPr>
              <a:t>Je zbytečné abys byla v takových stavech.</a:t>
            </a:r>
          </a:p>
          <a:p>
            <a:pPr marL="0" indent="0">
              <a:buNone/>
            </a:pPr>
            <a:r>
              <a:rPr lang="en-DE" dirty="0">
                <a:solidFill>
                  <a:srgbClr val="FF0000"/>
                </a:solidFill>
              </a:rPr>
              <a:t>Je marné snažit se s tebou hnout v tomhle stavu.</a:t>
            </a:r>
          </a:p>
          <a:p>
            <a:pPr marL="0" indent="0">
              <a:buNone/>
            </a:pPr>
            <a:r>
              <a:rPr lang="en-DE" dirty="0">
                <a:solidFill>
                  <a:srgbClr val="FF0000"/>
                </a:solidFill>
              </a:rPr>
              <a:t>Zbytečně nosíš svůj stav.</a:t>
            </a:r>
          </a:p>
          <a:p>
            <a:pPr marL="0" indent="0">
              <a:buNone/>
            </a:pPr>
            <a:r>
              <a:rPr lang="en-DE" dirty="0">
                <a:solidFill>
                  <a:srgbClr val="FF0000"/>
                </a:solidFill>
              </a:rPr>
              <a:t>Marně se tě tady snažím uklidnit.</a:t>
            </a:r>
          </a:p>
          <a:p>
            <a:pPr marL="0" indent="0">
              <a:buNone/>
            </a:pPr>
            <a:r>
              <a:rPr lang="en-DE" dirty="0">
                <a:solidFill>
                  <a:srgbClr val="FF0000"/>
                </a:solidFill>
              </a:rPr>
              <a:t>Zbytečnost tvého odporu v tomto stavu.</a:t>
            </a:r>
          </a:p>
        </p:txBody>
      </p:sp>
      <p:sp>
        <p:nvSpPr>
          <p:cNvPr id="4" name="Content Placeholder 3">
            <a:extLst>
              <a:ext uri="{FF2B5EF4-FFF2-40B4-BE49-F238E27FC236}">
                <a16:creationId xmlns:a16="http://schemas.microsoft.com/office/drawing/2014/main" id="{8D9389B4-6D24-A420-B642-9DA637565BBB}"/>
              </a:ext>
            </a:extLst>
          </p:cNvPr>
          <p:cNvSpPr>
            <a:spLocks noGrp="1"/>
          </p:cNvSpPr>
          <p:nvPr>
            <p:ph sz="half" idx="2"/>
          </p:nvPr>
        </p:nvSpPr>
        <p:spPr/>
        <p:txBody>
          <a:bodyPr>
            <a:normAutofit/>
          </a:bodyPr>
          <a:lstStyle/>
          <a:p>
            <a:pPr marL="0" indent="0">
              <a:buNone/>
            </a:pPr>
            <a:r>
              <a:rPr lang="en-DE" dirty="0">
                <a:solidFill>
                  <a:srgbClr val="FFC000"/>
                </a:solidFill>
              </a:rPr>
              <a:t>Je zbytečné se k tomu takhle stavět.</a:t>
            </a:r>
          </a:p>
          <a:p>
            <a:pPr marL="0" indent="0">
              <a:buNone/>
            </a:pPr>
            <a:r>
              <a:rPr lang="en-DE" dirty="0">
                <a:solidFill>
                  <a:srgbClr val="00B050"/>
                </a:solidFill>
              </a:rPr>
              <a:t>Zbytečně jsi rozčílená.</a:t>
            </a:r>
          </a:p>
          <a:p>
            <a:pPr marL="0" indent="0">
              <a:buNone/>
            </a:pPr>
            <a:endParaRPr lang="en-DE" dirty="0">
              <a:solidFill>
                <a:srgbClr val="FFC000"/>
              </a:solidFill>
            </a:endParaRPr>
          </a:p>
          <a:p>
            <a:pPr marL="0" indent="0">
              <a:buNone/>
            </a:pPr>
            <a:endParaRPr lang="en-DE" dirty="0">
              <a:solidFill>
                <a:srgbClr val="FFC000"/>
              </a:solidFill>
            </a:endParaRPr>
          </a:p>
          <a:p>
            <a:pPr marL="0" indent="0">
              <a:buNone/>
            </a:pPr>
            <a:endParaRPr lang="en-DE" dirty="0">
              <a:solidFill>
                <a:srgbClr val="FFC000"/>
              </a:solidFill>
            </a:endParaRPr>
          </a:p>
          <a:p>
            <a:pPr marL="0" indent="0">
              <a:buNone/>
            </a:pPr>
            <a:endParaRPr lang="en-DE" dirty="0">
              <a:solidFill>
                <a:srgbClr val="FFC000"/>
              </a:solidFill>
            </a:endParaRPr>
          </a:p>
          <a:p>
            <a:pPr marL="0" indent="0">
              <a:buNone/>
            </a:pPr>
            <a:endParaRPr lang="en-DE" dirty="0">
              <a:solidFill>
                <a:srgbClr val="FFC000"/>
              </a:solidFill>
            </a:endParaRPr>
          </a:p>
          <a:p>
            <a:pPr marL="0" indent="0">
              <a:buNone/>
            </a:pPr>
            <a:r>
              <a:rPr lang="en-DE" dirty="0">
                <a:solidFill>
                  <a:srgbClr val="00B050"/>
                </a:solidFill>
              </a:rPr>
              <a:t>(?) Pláčeš úplně zbytečně.</a:t>
            </a:r>
          </a:p>
          <a:p>
            <a:pPr marL="0" indent="0">
              <a:buNone/>
            </a:pPr>
            <a:endParaRPr lang="en-DE" dirty="0">
              <a:solidFill>
                <a:srgbClr val="FFC000"/>
              </a:solidFill>
            </a:endParaRPr>
          </a:p>
        </p:txBody>
      </p:sp>
      <p:sp>
        <p:nvSpPr>
          <p:cNvPr id="5" name="Footer Placeholder 4">
            <a:extLst>
              <a:ext uri="{FF2B5EF4-FFF2-40B4-BE49-F238E27FC236}">
                <a16:creationId xmlns:a16="http://schemas.microsoft.com/office/drawing/2014/main" id="{A585B631-383C-145C-973B-8DFC518DB8BC}"/>
              </a:ext>
            </a:extLst>
          </p:cNvPr>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1477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UP">
      <a:dk1>
        <a:sysClr val="windowText" lastClr="000000"/>
      </a:dk1>
      <a:lt1>
        <a:sysClr val="window" lastClr="FFFFFF"/>
      </a:lt1>
      <a:dk2>
        <a:srgbClr val="44546A"/>
      </a:dk2>
      <a:lt2>
        <a:srgbClr val="E7E6E6"/>
      </a:lt2>
      <a:accent1>
        <a:srgbClr val="006BAB"/>
      </a:accent1>
      <a:accent2>
        <a:srgbClr val="6C6D70"/>
      </a:accent2>
      <a:accent3>
        <a:srgbClr val="A5A5A5"/>
      </a:accent3>
      <a:accent4>
        <a:srgbClr val="ED7D31"/>
      </a:accent4>
      <a:accent5>
        <a:srgbClr val="4472C4"/>
      </a:accent5>
      <a:accent6>
        <a:srgbClr val="70AD47"/>
      </a:accent6>
      <a:hlink>
        <a:srgbClr val="0563C1"/>
      </a:hlink>
      <a:folHlink>
        <a:srgbClr val="954F72"/>
      </a:folHlink>
    </a:clrScheme>
    <a:fontScheme name="Motiv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_Prezentace_2.potx" id="{755D0361-9207-4673-B4A5-8DE80FB40899}" vid="{B1A348AD-3F36-40BB-80C1-28390A7D89FC}"/>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1BF2EF4AC7D1B4D917CE0C32D319946" ma:contentTypeVersion="18" ma:contentTypeDescription="Vytvoří nový dokument" ma:contentTypeScope="" ma:versionID="f89bf6e12a8df70f5fab16507199edde">
  <xsd:schema xmlns:xsd="http://www.w3.org/2001/XMLSchema" xmlns:xs="http://www.w3.org/2001/XMLSchema" xmlns:p="http://schemas.microsoft.com/office/2006/metadata/properties" xmlns:ns3="99fe7779-3784-4b3f-ab11-2faeab639ec4" xmlns:ns4="feda44d9-a879-4e71-baae-9fb4c608dd25" targetNamespace="http://schemas.microsoft.com/office/2006/metadata/properties" ma:root="true" ma:fieldsID="5b163f5e94ccf7d3cd5dd5700f074c88" ns3:_="" ns4:_="">
    <xsd:import namespace="99fe7779-3784-4b3f-ab11-2faeab639ec4"/>
    <xsd:import namespace="feda44d9-a879-4e71-baae-9fb4c608dd2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e7779-3784-4b3f-ab11-2faeab639e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eda44d9-a879-4e71-baae-9fb4c608dd25" elementFormDefault="qualified">
    <xsd:import namespace="http://schemas.microsoft.com/office/2006/documentManagement/types"/>
    <xsd:import namespace="http://schemas.microsoft.com/office/infopath/2007/PartnerControls"/>
    <xsd:element name="SharedWithUsers" ma:index="2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dílené s podrobnostmi" ma:internalName="SharedWithDetails" ma:readOnly="true">
      <xsd:simpleType>
        <xsd:restriction base="dms:Note">
          <xsd:maxLength value="255"/>
        </xsd:restriction>
      </xsd:simpleType>
    </xsd:element>
    <xsd:element name="SharingHintHash" ma:index="22"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99fe7779-3784-4b3f-ab11-2faeab639ec4" xsi:nil="true"/>
  </documentManagement>
</p:properties>
</file>

<file path=customXml/itemProps1.xml><?xml version="1.0" encoding="utf-8"?>
<ds:datastoreItem xmlns:ds="http://schemas.openxmlformats.org/officeDocument/2006/customXml" ds:itemID="{4689501C-509F-4DAB-8701-74BF72CD8068}">
  <ds:schemaRefs>
    <ds:schemaRef ds:uri="http://schemas.microsoft.com/sharepoint/v3/contenttype/forms"/>
  </ds:schemaRefs>
</ds:datastoreItem>
</file>

<file path=customXml/itemProps2.xml><?xml version="1.0" encoding="utf-8"?>
<ds:datastoreItem xmlns:ds="http://schemas.openxmlformats.org/officeDocument/2006/customXml" ds:itemID="{B6F7175C-269B-4587-89BB-BA77E56E8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e7779-3784-4b3f-ab11-2faeab639ec4"/>
    <ds:schemaRef ds:uri="feda44d9-a879-4e71-baae-9fb4c608dd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9CC8B5-E552-42DE-81FD-10BFA078AAB8}">
  <ds:schemaRefs>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feda44d9-a879-4e71-baae-9fb4c608dd25"/>
    <ds:schemaRef ds:uri="http://schemas.microsoft.com/office/2006/metadata/properties"/>
    <ds:schemaRef ds:uri="http://purl.org/dc/elements/1.1/"/>
    <ds:schemaRef ds:uri="99fe7779-3784-4b3f-ab11-2faeab639ec4"/>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UP_prezentace_cz_4x3</Template>
  <TotalTime>3391</TotalTime>
  <Words>3143</Words>
  <Application>Microsoft Macintosh PowerPoint</Application>
  <PresentationFormat>Custom</PresentationFormat>
  <Paragraphs>252</Paragraphs>
  <Slides>37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Wingdings</vt:lpstr>
      <vt:lpstr>Motiv Office</vt:lpstr>
      <vt:lpstr>PowerPoint Presentation</vt:lpstr>
      <vt:lpstr>Překladatelská soutěž 2025-2026</vt:lpstr>
      <vt:lpstr>Umělecký text</vt:lpstr>
      <vt:lpstr>Zadání</vt:lpstr>
      <vt:lpstr>Text k překladu</vt:lpstr>
      <vt:lpstr>Problematické pasáže</vt:lpstr>
      <vt:lpstr>« Apparemment, il a beaucoup insisté pour t’épouser. »</vt:lpstr>
      <vt:lpstr>« Tu feras ce que ton père et tes oncles te diront. »</vt:lpstr>
      <vt:lpstr>« Inutile de te mettre dans cet état. »</vt:lpstr>
      <vt:lpstr>« tu as de la chance »</vt:lpstr>
      <vt:lpstr>« Crois en mon expérience de femme. »</vt:lpstr>
      <vt:lpstr>« une telle alliance. »</vt:lpstr>
      <vt:lpstr>« à l’abri du besoin »</vt:lpstr>
      <vt:lpstr>« Au-delà de l’homme, c’est d’abord le père de tes futurs enfants que tu dois voir en un éventuel époux. »</vt:lpstr>
      <vt:lpstr>« sa situation sociale »</vt:lpstr>
      <vt:lpstr>Možný překlad</vt:lpstr>
      <vt:lpstr>Neumělecký text</vt:lpstr>
      <vt:lpstr>Après l’attaque antisémite à Sydney, l’Australie s’interroge sur ses moyens de lutter contre l’extrémisme</vt:lpstr>
      <vt:lpstr>Překladatelské zadání </vt:lpstr>
      <vt:lpstr>Výchozí text </vt:lpstr>
      <vt:lpstr>Cílový text (jeden z možných překladů): </vt:lpstr>
      <vt:lpstr>Významové posuny:</vt:lpstr>
      <vt:lpstr>PowerPoint Presentation</vt:lpstr>
      <vt:lpstr>PowerPoint Presentation</vt:lpstr>
      <vt:lpstr>PowerPoint Presentation</vt:lpstr>
      <vt:lpstr>PowerPoint Presentation</vt:lpstr>
      <vt:lpstr>• chybné/stylisticky nevhodné gramatické transpozice (čas, způsob, rod, vid, ...)</vt:lpstr>
      <vt:lpstr>Frazeologismy (častá přílišná doslovnost či naopak významový posun):</vt:lpstr>
      <vt:lpstr>PowerPoint Presentation</vt:lpstr>
      <vt:lpstr>Styl: • neobratné/neuzuální kolokace • stylově nevhodné jaz. prostředky vzhledem ke stylu VT/CT • cíl: uzuálnost, srozumitelnost  </vt:lpstr>
      <vt:lpstr>Nevhodná volba slov</vt:lpstr>
      <vt:lpstr>Přílišná doslovnost při překladu</vt:lpstr>
      <vt:lpstr>• slovosled a funkční větná perspektiva:</vt:lpstr>
      <vt:lpstr>Koheze a koherence textu (logické uspořádání, návaznost, souvislost):</vt:lpstr>
      <vt:lpstr>Gramatické prohřešky</vt:lpstr>
      <vt:lpstr>Formální aspekty:</vt:lpstr>
      <vt:lpstr>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Michal Kubánek</dc:creator>
  <cp:lastModifiedBy>DominikNagy</cp:lastModifiedBy>
  <cp:revision>111</cp:revision>
  <dcterms:created xsi:type="dcterms:W3CDTF">2018-01-29T13:00:11Z</dcterms:created>
  <dcterms:modified xsi:type="dcterms:W3CDTF">2026-01-22T21:22:03Z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0x010100F1BF2EF4AC7D1B4D917CE0C32D319946</vt:lpwstr>
  </property>
</Properties>
</file>