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90" r:id="rId5"/>
    <p:sldId id="289" r:id="rId6"/>
    <p:sldId id="292" r:id="rId7"/>
    <p:sldId id="281" r:id="rId8"/>
    <p:sldId id="296" r:id="rId9"/>
    <p:sldId id="297" r:id="rId10"/>
    <p:sldId id="275" r:id="rId11"/>
    <p:sldId id="282" r:id="rId12"/>
    <p:sldId id="285" r:id="rId13"/>
    <p:sldId id="287" r:id="rId14"/>
    <p:sldId id="294" r:id="rId15"/>
    <p:sldId id="293" r:id="rId16"/>
    <p:sldId id="303" r:id="rId17"/>
    <p:sldId id="291" r:id="rId18"/>
    <p:sldId id="308" r:id="rId19"/>
    <p:sldId id="306" r:id="rId20"/>
    <p:sldId id="299" r:id="rId21"/>
    <p:sldId id="300" r:id="rId22"/>
    <p:sldId id="301" r:id="rId23"/>
    <p:sldId id="302" r:id="rId24"/>
    <p:sldId id="304" r:id="rId25"/>
    <p:sldId id="298" r:id="rId26"/>
    <p:sldId id="305" r:id="rId27"/>
    <p:sldId id="274" r:id="rId28"/>
    <p:sldId id="278" r:id="rId29"/>
    <p:sldId id="280" r:id="rId3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5" d="100"/>
          <a:sy n="95" d="100"/>
        </p:scale>
        <p:origin x="2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570F8-0F72-4891-BAEE-4019DC842242}" type="datetimeFigureOut">
              <a:rPr lang="cs-CZ" smtClean="0"/>
              <a:t>21.01.2026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79370-CDC3-453B-891F-5A6A9CA212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5339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570F8-0F72-4891-BAEE-4019DC842242}" type="datetimeFigureOut">
              <a:rPr lang="cs-CZ" smtClean="0"/>
              <a:t>21.01.2026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79370-CDC3-453B-891F-5A6A9CA212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097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570F8-0F72-4891-BAEE-4019DC842242}" type="datetimeFigureOut">
              <a:rPr lang="cs-CZ" smtClean="0"/>
              <a:t>21.01.2026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79370-CDC3-453B-891F-5A6A9CA212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3601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570F8-0F72-4891-BAEE-4019DC842242}" type="datetimeFigureOut">
              <a:rPr lang="cs-CZ" smtClean="0"/>
              <a:t>21.01.2026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79370-CDC3-453B-891F-5A6A9CA212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3039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570F8-0F72-4891-BAEE-4019DC842242}" type="datetimeFigureOut">
              <a:rPr lang="cs-CZ" smtClean="0"/>
              <a:t>21.01.2026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79370-CDC3-453B-891F-5A6A9CA212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1858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570F8-0F72-4891-BAEE-4019DC842242}" type="datetimeFigureOut">
              <a:rPr lang="cs-CZ" smtClean="0"/>
              <a:t>21.01.2026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79370-CDC3-453B-891F-5A6A9CA212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907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570F8-0F72-4891-BAEE-4019DC842242}" type="datetimeFigureOut">
              <a:rPr lang="cs-CZ" smtClean="0"/>
              <a:t>21.01.2026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79370-CDC3-453B-891F-5A6A9CA212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5763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570F8-0F72-4891-BAEE-4019DC842242}" type="datetimeFigureOut">
              <a:rPr lang="cs-CZ" smtClean="0"/>
              <a:t>21.01.2026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79370-CDC3-453B-891F-5A6A9CA212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5278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570F8-0F72-4891-BAEE-4019DC842242}" type="datetimeFigureOut">
              <a:rPr lang="cs-CZ" smtClean="0"/>
              <a:t>21.01.2026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79370-CDC3-453B-891F-5A6A9CA212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7853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570F8-0F72-4891-BAEE-4019DC842242}" type="datetimeFigureOut">
              <a:rPr lang="cs-CZ" smtClean="0"/>
              <a:t>21.01.2026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79370-CDC3-453B-891F-5A6A9CA212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4804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570F8-0F72-4891-BAEE-4019DC842242}" type="datetimeFigureOut">
              <a:rPr lang="cs-CZ" smtClean="0"/>
              <a:t>21.01.2026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79370-CDC3-453B-891F-5A6A9CA212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2694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570F8-0F72-4891-BAEE-4019DC842242}" type="datetimeFigureOut">
              <a:rPr lang="cs-CZ" smtClean="0"/>
              <a:t>21.01.2026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579370-CDC3-453B-891F-5A6A9CA212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4391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mailto:zdenka.vychodilova@upol.cz" TargetMode="External"/><Relationship Id="rId2" Type="http://schemas.openxmlformats.org/officeDocument/2006/relationships/hyperlink" Target="http://www.obecprekladatelu.cz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martina.palusova@upol.cz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r>
              <a:rPr lang="cs-CZ" dirty="0">
                <a:solidFill>
                  <a:srgbClr val="0070C0"/>
                </a:solidFill>
              </a:rPr>
              <a:t>Překladatelská soutěž pro střední školy  - ruský jazyk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>
                <a:solidFill>
                  <a:srgbClr val="0070C0"/>
                </a:solidFill>
              </a:rPr>
              <a:t>Leden 2026</a:t>
            </a:r>
          </a:p>
          <a:p>
            <a:r>
              <a:rPr lang="cs-CZ" dirty="0">
                <a:solidFill>
                  <a:srgbClr val="0070C0"/>
                </a:solidFill>
              </a:rPr>
              <a:t>Podklady k vyhodnocení </a:t>
            </a:r>
          </a:p>
        </p:txBody>
      </p:sp>
    </p:spTree>
    <p:extLst>
      <p:ext uri="{BB962C8B-B14F-4D97-AF65-F5344CB8AC3E}">
        <p14:creationId xmlns:p14="http://schemas.microsoft.com/office/powerpoint/2010/main" val="29294041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solidFill>
                  <a:srgbClr val="0070C0"/>
                </a:solidFill>
              </a:rPr>
              <a:t>Gramatické a pravopisné chyby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rgbClr val="0070C0"/>
                </a:solidFill>
              </a:rPr>
              <a:t>měkké i u l-</a:t>
            </a:r>
            <a:r>
              <a:rPr lang="cs-CZ" dirty="0" err="1">
                <a:solidFill>
                  <a:srgbClr val="0070C0"/>
                </a:solidFill>
              </a:rPr>
              <a:t>ových</a:t>
            </a:r>
            <a:r>
              <a:rPr lang="cs-CZ" dirty="0">
                <a:solidFill>
                  <a:srgbClr val="0070C0"/>
                </a:solidFill>
              </a:rPr>
              <a:t> příčestí s podmětem děti (děti hrál</a:t>
            </a:r>
            <a:r>
              <a:rPr lang="cs-CZ" dirty="0">
                <a:solidFill>
                  <a:srgbClr val="FF0000"/>
                </a:solidFill>
              </a:rPr>
              <a:t>i</a:t>
            </a:r>
            <a:r>
              <a:rPr lang="cs-CZ" dirty="0">
                <a:solidFill>
                  <a:srgbClr val="0070C0"/>
                </a:solidFill>
              </a:rPr>
              <a:t>, skákal</a:t>
            </a:r>
            <a:r>
              <a:rPr lang="cs-CZ" dirty="0">
                <a:solidFill>
                  <a:srgbClr val="FF0000"/>
                </a:solidFill>
              </a:rPr>
              <a:t>i</a:t>
            </a:r>
            <a:r>
              <a:rPr lang="cs-CZ" dirty="0">
                <a:solidFill>
                  <a:srgbClr val="0070C0"/>
                </a:solidFill>
              </a:rPr>
              <a:t>, pobíhal</a:t>
            </a:r>
            <a:r>
              <a:rPr lang="cs-CZ" dirty="0">
                <a:solidFill>
                  <a:srgbClr val="FF0000"/>
                </a:solidFill>
              </a:rPr>
              <a:t>i</a:t>
            </a:r>
            <a:r>
              <a:rPr lang="cs-CZ" dirty="0">
                <a:solidFill>
                  <a:srgbClr val="0070C0"/>
                </a:solidFill>
              </a:rPr>
              <a:t>,…)</a:t>
            </a:r>
          </a:p>
          <a:p>
            <a:r>
              <a:rPr lang="cs-CZ" dirty="0">
                <a:solidFill>
                  <a:srgbClr val="0070C0"/>
                </a:solidFill>
              </a:rPr>
              <a:t>mezi divokými kozl</a:t>
            </a:r>
            <a:r>
              <a:rPr lang="cs-CZ" dirty="0">
                <a:solidFill>
                  <a:srgbClr val="FF0000"/>
                </a:solidFill>
              </a:rPr>
              <a:t>i</a:t>
            </a:r>
          </a:p>
          <a:p>
            <a:r>
              <a:rPr lang="cs-CZ" dirty="0">
                <a:solidFill>
                  <a:srgbClr val="FF0000"/>
                </a:solidFill>
              </a:rPr>
              <a:t>mě </a:t>
            </a:r>
            <a:r>
              <a:rPr lang="cs-CZ" dirty="0">
                <a:solidFill>
                  <a:srgbClr val="0070C0"/>
                </a:solidFill>
              </a:rPr>
              <a:t>říkali</a:t>
            </a:r>
          </a:p>
          <a:p>
            <a:r>
              <a:rPr lang="cs-CZ" dirty="0">
                <a:solidFill>
                  <a:srgbClr val="0070C0"/>
                </a:solidFill>
              </a:rPr>
              <a:t>jako </a:t>
            </a:r>
            <a:r>
              <a:rPr lang="cs-CZ" dirty="0" err="1">
                <a:solidFill>
                  <a:srgbClr val="0070C0"/>
                </a:solidFill>
              </a:rPr>
              <a:t>koz</a:t>
            </a:r>
            <a:r>
              <a:rPr lang="cs-CZ" dirty="0" err="1">
                <a:solidFill>
                  <a:srgbClr val="FF0000"/>
                </a:solidFill>
              </a:rPr>
              <a:t>i</a:t>
            </a:r>
            <a:endParaRPr lang="cs-CZ" dirty="0">
              <a:solidFill>
                <a:srgbClr val="FF0000"/>
              </a:solidFill>
            </a:endParaRPr>
          </a:p>
          <a:p>
            <a:endParaRPr lang="cs-CZ" dirty="0">
              <a:solidFill>
                <a:srgbClr val="0070C0"/>
              </a:solidFill>
            </a:endParaRPr>
          </a:p>
          <a:p>
            <a:endParaRPr lang="cs-CZ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14896249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413253"/>
            <a:ext cx="10515600" cy="901972"/>
          </a:xfrm>
        </p:spPr>
        <p:txBody>
          <a:bodyPr>
            <a:normAutofit fontScale="90000"/>
          </a:bodyPr>
          <a:lstStyle/>
          <a:p>
            <a:r>
              <a:rPr lang="cs-CZ" sz="4000" dirty="0">
                <a:solidFill>
                  <a:srgbClr val="0070C0"/>
                </a:solidFill>
              </a:rPr>
              <a:t>Nejproblematičtější pasáže </a:t>
            </a:r>
            <a:r>
              <a:rPr lang="cs-CZ" sz="4000" dirty="0">
                <a:solidFill>
                  <a:srgbClr val="C00000"/>
                </a:solidFill>
              </a:rPr>
              <a:t>uměleckého textu</a:t>
            </a:r>
            <a:br>
              <a:rPr lang="ru-RU" sz="2700" dirty="0">
                <a:solidFill>
                  <a:srgbClr val="0070C0"/>
                </a:solidFill>
              </a:rPr>
            </a:b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84663"/>
            <a:ext cx="10515600" cy="4792300"/>
          </a:xfrm>
        </p:spPr>
        <p:txBody>
          <a:bodyPr>
            <a:normAutofit/>
          </a:bodyPr>
          <a:lstStyle/>
          <a:p>
            <a:endParaRPr lang="cs-CZ" sz="1800" dirty="0">
              <a:solidFill>
                <a:srgbClr val="0070C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ru-RU" sz="32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Один раз мы, четверо ребят, </a:t>
            </a:r>
            <a:r>
              <a:rPr lang="ru-RU" sz="3200" b="1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распрыгались по коридору дикими козлами</a:t>
            </a:r>
            <a:r>
              <a:rPr lang="ru-RU" sz="32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и уборщица, здоровенная тетя Настя, </a:t>
            </a:r>
            <a:r>
              <a:rPr lang="ru-RU" sz="3200" b="1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зашипев матом</a:t>
            </a:r>
            <a:r>
              <a:rPr lang="ru-RU" sz="32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ru-RU" sz="3200" b="1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поперла на нас огромной глыбой</a:t>
            </a:r>
            <a:r>
              <a:rPr lang="ru-RU" sz="32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норовя ухватить всех четверых разом. </a:t>
            </a:r>
            <a:br>
              <a:rPr lang="ru-RU" sz="3200" dirty="0">
                <a:solidFill>
                  <a:srgbClr val="0070C0"/>
                </a:solidFill>
              </a:rPr>
            </a:br>
            <a:endParaRPr lang="cs-CZ" sz="3200" dirty="0">
              <a:solidFill>
                <a:srgbClr val="0070C0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cs-CZ" sz="1800" dirty="0">
              <a:solidFill>
                <a:srgbClr val="0070C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cs-CZ" sz="1800" dirty="0">
              <a:solidFill>
                <a:srgbClr val="0070C0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800" dirty="0">
              <a:solidFill>
                <a:srgbClr val="0070C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53497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Один раз мы, четверо ребят, </a:t>
            </a:r>
            <a:r>
              <a:rPr lang="ru-RU" sz="2400" b="1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распрыгались по коридору дикими козлами</a:t>
            </a:r>
            <a:r>
              <a:rPr lang="ru-RU" sz="24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...</a:t>
            </a:r>
            <a:br>
              <a:rPr lang="cs-CZ" sz="2400" b="1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cs-CZ" sz="18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(7. pád = jako...)  - NESPRÁVNÁ ŘEŠENÍ</a:t>
            </a: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786436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</a:rPr>
              <a:t>Jednou jsme my, čtyři děti, se procházeli po chodbě mezi divokými kozl</a:t>
            </a:r>
            <a:r>
              <a:rPr lang="cs-CZ" dirty="0">
                <a:solidFill>
                  <a:srgbClr val="FF0000"/>
                </a:solidFill>
              </a:rPr>
              <a:t>i</a:t>
            </a:r>
          </a:p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</a:rPr>
              <a:t>Jeden den jsme my, čtyři děti, osedlal</a:t>
            </a:r>
            <a:r>
              <a:rPr lang="cs-CZ" dirty="0">
                <a:solidFill>
                  <a:srgbClr val="FF0000"/>
                </a:solidFill>
              </a:rPr>
              <a:t>i</a:t>
            </a:r>
            <a:r>
              <a:rPr lang="cs-CZ" dirty="0">
                <a:solidFill>
                  <a:srgbClr val="0070C0"/>
                </a:solidFill>
              </a:rPr>
              <a:t> divoké kozy, rozjeli se na nich po chodbě…</a:t>
            </a:r>
          </a:p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</a:rPr>
              <a:t>Jednou za čas, se čtyři děti projdou chodbou jak divoké kozy a…</a:t>
            </a:r>
          </a:p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</a:rPr>
              <a:t>Jednou jsme my, čtvero dětí, rozprostíraly po chodbě kozl</a:t>
            </a:r>
            <a:r>
              <a:rPr lang="cs-CZ" dirty="0">
                <a:solidFill>
                  <a:srgbClr val="FF0000"/>
                </a:solidFill>
              </a:rPr>
              <a:t>i</a:t>
            </a:r>
          </a:p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</a:rPr>
              <a:t>Jednou jsme my, čtyři děti potulovali po chodbě divokými skoky…</a:t>
            </a:r>
          </a:p>
          <a:p>
            <a:pPr marL="0" indent="0">
              <a:buNone/>
            </a:pPr>
            <a:endParaRPr lang="cs-CZ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06477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Один раз мы, четверо ребят, </a:t>
            </a:r>
            <a:r>
              <a:rPr lang="ru-RU" sz="3200" b="1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распрыгались по коридору дикими козлами</a:t>
            </a:r>
            <a:r>
              <a:rPr lang="ru-RU" sz="32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...</a:t>
            </a:r>
            <a:br>
              <a:rPr lang="cs-CZ" sz="3200" b="1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cs-CZ" sz="24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(7. pád = jako...)     PŘIJATELNÁ A PĚKNÁ ŘEŠENÍ</a:t>
            </a: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</a:rPr>
              <a:t>Jednou jsme my, čtyři kluci, se rozeběhli po chodbě jako divoké kozy a …</a:t>
            </a:r>
          </a:p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</a:rPr>
              <a:t>Jednou jsme si my – čtveřice dětí, to štrádoval</a:t>
            </a:r>
            <a:r>
              <a:rPr lang="cs-CZ" dirty="0">
                <a:solidFill>
                  <a:srgbClr val="FF0000"/>
                </a:solidFill>
              </a:rPr>
              <a:t>i</a:t>
            </a:r>
            <a:r>
              <a:rPr lang="cs-CZ" dirty="0">
                <a:solidFill>
                  <a:srgbClr val="0070C0"/>
                </a:solidFill>
              </a:rPr>
              <a:t> jako poplašené kozy školní chodbou a …</a:t>
            </a:r>
          </a:p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</a:rPr>
              <a:t>Jednou jsme si my, čtyři děti, hrál</a:t>
            </a:r>
            <a:r>
              <a:rPr lang="cs-CZ" dirty="0">
                <a:solidFill>
                  <a:srgbClr val="FF0000"/>
                </a:solidFill>
              </a:rPr>
              <a:t>i </a:t>
            </a:r>
            <a:r>
              <a:rPr lang="cs-CZ" dirty="0">
                <a:solidFill>
                  <a:srgbClr val="0070C0"/>
                </a:solidFill>
              </a:rPr>
              <a:t>na chodbě na divoké kozly,…</a:t>
            </a:r>
          </a:p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</a:rPr>
              <a:t>Jednou jsme se my, čtyři děti, rozběhl</a:t>
            </a:r>
            <a:r>
              <a:rPr lang="cs-CZ" dirty="0">
                <a:solidFill>
                  <a:srgbClr val="FF0000"/>
                </a:solidFill>
              </a:rPr>
              <a:t>i</a:t>
            </a:r>
            <a:r>
              <a:rPr lang="cs-CZ" dirty="0">
                <a:solidFill>
                  <a:srgbClr val="0070C0"/>
                </a:solidFill>
              </a:rPr>
              <a:t> po chodbě jako zdivočelá kůzlátka,…</a:t>
            </a:r>
          </a:p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</a:rPr>
              <a:t>Kdysi jsme, ještě jako děti, skákal</a:t>
            </a:r>
            <a:r>
              <a:rPr lang="cs-CZ" dirty="0">
                <a:solidFill>
                  <a:srgbClr val="FF0000"/>
                </a:solidFill>
              </a:rPr>
              <a:t>i</a:t>
            </a:r>
            <a:r>
              <a:rPr lang="cs-CZ" dirty="0">
                <a:solidFill>
                  <a:srgbClr val="0070C0"/>
                </a:solidFill>
              </a:rPr>
              <a:t> po chodbě jako divocí kozlové…</a:t>
            </a:r>
          </a:p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</a:rPr>
              <a:t>Jednou jsem se třemi dalšími dětmi dováděla na chodbě jako rozdivočelé kůzle,…</a:t>
            </a:r>
          </a:p>
          <a:p>
            <a:pPr marL="0" indent="0">
              <a:buNone/>
            </a:pPr>
            <a:endParaRPr lang="cs-CZ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</a:rPr>
              <a:t>Jednoho dne jsme my, čtyři děti, skákal</a:t>
            </a:r>
            <a:r>
              <a:rPr lang="cs-CZ" dirty="0">
                <a:solidFill>
                  <a:srgbClr val="FF0000"/>
                </a:solidFill>
              </a:rPr>
              <a:t>i</a:t>
            </a:r>
            <a:r>
              <a:rPr lang="cs-CZ" dirty="0">
                <a:solidFill>
                  <a:srgbClr val="0070C0"/>
                </a:solidFill>
              </a:rPr>
              <a:t> na chodbě žabáky,…</a:t>
            </a:r>
          </a:p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</a:rPr>
              <a:t>Jednou jsme my čtyři děti pobíhal</a:t>
            </a:r>
            <a:r>
              <a:rPr lang="cs-CZ" dirty="0">
                <a:solidFill>
                  <a:srgbClr val="FF0000"/>
                </a:solidFill>
              </a:rPr>
              <a:t>i</a:t>
            </a:r>
            <a:r>
              <a:rPr lang="cs-CZ" dirty="0">
                <a:solidFill>
                  <a:srgbClr val="0070C0"/>
                </a:solidFill>
              </a:rPr>
              <a:t> na chodbách a…</a:t>
            </a:r>
          </a:p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</a:rPr>
              <a:t>Jednou jsme my čtyři děti divoce pobíhaly po chodbě a…</a:t>
            </a:r>
          </a:p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</a:rPr>
              <a:t>Jednou jsme se my, čtveřice dětí, divoce rozeskákal</a:t>
            </a:r>
            <a:r>
              <a:rPr lang="cs-CZ" dirty="0">
                <a:solidFill>
                  <a:srgbClr val="FF0000"/>
                </a:solidFill>
              </a:rPr>
              <a:t>i</a:t>
            </a:r>
            <a:r>
              <a:rPr lang="cs-CZ" dirty="0">
                <a:solidFill>
                  <a:srgbClr val="0070C0"/>
                </a:solidFill>
              </a:rPr>
              <a:t> po chodbě…</a:t>
            </a:r>
          </a:p>
        </p:txBody>
      </p:sp>
    </p:spTree>
    <p:extLst>
      <p:ext uri="{BB962C8B-B14F-4D97-AF65-F5344CB8AC3E}">
        <p14:creationId xmlns:p14="http://schemas.microsoft.com/office/powerpoint/2010/main" val="4035380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9481B1-7C16-3799-1769-219DD5A42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cs-CZ" dirty="0"/>
            </a:br>
            <a:r>
              <a:rPr lang="ru-RU" sz="3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 уборщица, здоровенная тетя Настя, </a:t>
            </a:r>
            <a:r>
              <a:rPr lang="ru-RU" sz="3100" b="1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зашипев матом</a:t>
            </a:r>
            <a:r>
              <a:rPr lang="ru-RU" sz="3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ru-RU" sz="3100" b="1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поперла на нас огромной глыбой</a:t>
            </a:r>
            <a:r>
              <a:rPr lang="ru-RU" sz="3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норовя ухватить всех четвертых разом. </a:t>
            </a:r>
            <a:br>
              <a:rPr lang="ru-RU" sz="4400" dirty="0">
                <a:solidFill>
                  <a:srgbClr val="0070C0"/>
                </a:solidFill>
              </a:rPr>
            </a:br>
            <a:br>
              <a:rPr lang="ru-RU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B9FA9E5-37D5-A297-722B-0D262FB2E5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7642"/>
            <a:ext cx="10515600" cy="4789321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8600" dirty="0">
                <a:solidFill>
                  <a:srgbClr val="0070C0"/>
                </a:solidFill>
              </a:rPr>
              <a:t>мат</a:t>
            </a:r>
            <a:r>
              <a:rPr lang="cs-CZ" sz="8600" dirty="0">
                <a:solidFill>
                  <a:srgbClr val="0070C0"/>
                </a:solidFill>
              </a:rPr>
              <a:t> – víceznačné slovo</a:t>
            </a:r>
            <a:br>
              <a:rPr lang="cs-CZ" sz="8600" dirty="0">
                <a:solidFill>
                  <a:srgbClr val="0070C0"/>
                </a:solidFill>
              </a:rPr>
            </a:br>
            <a:r>
              <a:rPr lang="cs-CZ" sz="8600" dirty="0">
                <a:solidFill>
                  <a:srgbClr val="0070C0"/>
                </a:solidFill>
              </a:rPr>
              <a:t>1. rohožka, kobereček; žíněnka</a:t>
            </a:r>
            <a:br>
              <a:rPr lang="cs-CZ" sz="8600" dirty="0">
                <a:solidFill>
                  <a:srgbClr val="0070C0"/>
                </a:solidFill>
              </a:rPr>
            </a:br>
            <a:r>
              <a:rPr lang="cs-CZ" sz="8600" dirty="0">
                <a:solidFill>
                  <a:srgbClr val="0070C0"/>
                </a:solidFill>
              </a:rPr>
              <a:t>2. vulgární mluva, nadávky</a:t>
            </a:r>
          </a:p>
          <a:p>
            <a:pPr marL="0" indent="0">
              <a:buNone/>
            </a:pPr>
            <a:r>
              <a:rPr lang="cs-CZ" sz="6400" dirty="0">
                <a:solidFill>
                  <a:srgbClr val="0070C0"/>
                </a:solidFill>
              </a:rPr>
              <a:t>(Nasťa)</a:t>
            </a:r>
          </a:p>
          <a:p>
            <a:pPr marL="0" indent="0">
              <a:buNone/>
            </a:pPr>
            <a:r>
              <a:rPr lang="cs-CZ" sz="6400" dirty="0">
                <a:solidFill>
                  <a:srgbClr val="0070C0"/>
                </a:solidFill>
              </a:rPr>
              <a:t>začala vyklepávat rohožku</a:t>
            </a:r>
          </a:p>
          <a:p>
            <a:pPr marL="0" indent="0">
              <a:buNone/>
            </a:pPr>
            <a:r>
              <a:rPr lang="cs-CZ" sz="6400" dirty="0">
                <a:solidFill>
                  <a:srgbClr val="0070C0"/>
                </a:solidFill>
              </a:rPr>
              <a:t>statná teta Nasťa, hrubá jak rohožka</a:t>
            </a:r>
          </a:p>
          <a:p>
            <a:pPr marL="0" indent="0">
              <a:buNone/>
            </a:pPr>
            <a:endParaRPr lang="cs-CZ" sz="64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cs-CZ" sz="6400" dirty="0">
                <a:solidFill>
                  <a:srgbClr val="0070C0"/>
                </a:solidFill>
              </a:rPr>
              <a:t>Nasťa, co v jednom kuse voněla mátou</a:t>
            </a:r>
          </a:p>
          <a:p>
            <a:pPr marL="0" indent="0">
              <a:buNone/>
            </a:pPr>
            <a:r>
              <a:rPr lang="cs-CZ" sz="6400" dirty="0">
                <a:solidFill>
                  <a:srgbClr val="0070C0"/>
                </a:solidFill>
              </a:rPr>
              <a:t>vařila</a:t>
            </a:r>
          </a:p>
          <a:p>
            <a:pPr marL="0" indent="0">
              <a:buNone/>
            </a:pPr>
            <a:endParaRPr lang="cs-CZ" sz="64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cs-CZ" sz="6400" dirty="0">
                <a:solidFill>
                  <a:srgbClr val="0070C0"/>
                </a:solidFill>
              </a:rPr>
              <a:t>zakřičela na nás</a:t>
            </a:r>
          </a:p>
          <a:p>
            <a:pPr marL="0" indent="0">
              <a:buNone/>
            </a:pPr>
            <a:r>
              <a:rPr lang="cs-CZ" sz="6400" dirty="0">
                <a:solidFill>
                  <a:srgbClr val="0070C0"/>
                </a:solidFill>
              </a:rPr>
              <a:t>křičíc, jako by ji na nože brali (</a:t>
            </a:r>
            <a:r>
              <a:rPr lang="ru-RU" sz="6400" b="0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благи́м ма́том крича́ть)</a:t>
            </a:r>
            <a:endParaRPr lang="cs-CZ" sz="64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cs-CZ" sz="6400" dirty="0">
                <a:solidFill>
                  <a:srgbClr val="0070C0"/>
                </a:solidFill>
              </a:rPr>
              <a:t>Nasťa, zaplavena nadávkami</a:t>
            </a:r>
          </a:p>
          <a:p>
            <a:pPr marL="0" indent="0">
              <a:buNone/>
            </a:pPr>
            <a:r>
              <a:rPr lang="cs-CZ" sz="6400" dirty="0">
                <a:solidFill>
                  <a:srgbClr val="0070C0"/>
                </a:solidFill>
              </a:rPr>
              <a:t>potichu nadávala</a:t>
            </a:r>
          </a:p>
          <a:p>
            <a:pPr marL="0" indent="0">
              <a:buNone/>
            </a:pPr>
            <a:r>
              <a:rPr lang="cs-CZ" sz="6400" dirty="0">
                <a:solidFill>
                  <a:srgbClr val="0070C0"/>
                </a:solidFill>
              </a:rPr>
              <a:t>na nás prvně zasyčela nějaká sprostá slova</a:t>
            </a:r>
          </a:p>
          <a:p>
            <a:pPr marL="0" indent="0">
              <a:buNone/>
            </a:pPr>
            <a:r>
              <a:rPr lang="cs-CZ" sz="6400" dirty="0">
                <a:solidFill>
                  <a:srgbClr val="0070C0"/>
                </a:solidFill>
              </a:rPr>
              <a:t>syčela, klela</a:t>
            </a:r>
            <a:endParaRPr lang="ru-RU" sz="64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cs-CZ" sz="6400" dirty="0">
                <a:solidFill>
                  <a:srgbClr val="0070C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tetka Nasťa </a:t>
            </a:r>
            <a:r>
              <a:rPr lang="cs-CZ" sz="6400" dirty="0">
                <a:solidFill>
                  <a:srgbClr val="0070C0"/>
                </a:solidFill>
              </a:rPr>
              <a:t>sprostě houkla</a:t>
            </a:r>
          </a:p>
          <a:p>
            <a:pPr marL="0" indent="0">
              <a:buNone/>
            </a:pPr>
            <a:endParaRPr lang="cs-CZ" sz="40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475633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549183-1CAD-4080-CA4E-24DAC0E4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4695"/>
            <a:ext cx="10515600" cy="1307431"/>
          </a:xfrm>
        </p:spPr>
        <p:txBody>
          <a:bodyPr>
            <a:normAutofit fontScale="90000"/>
          </a:bodyPr>
          <a:lstStyle/>
          <a:p>
            <a:pPr algn="l"/>
            <a:br>
              <a:rPr lang="ru-RU" sz="2200" dirty="0"/>
            </a:br>
            <a:br>
              <a:rPr lang="ru-RU" sz="2200" dirty="0"/>
            </a:br>
            <a:br>
              <a:rPr lang="ru-RU" sz="2200" dirty="0"/>
            </a:br>
            <a:br>
              <a:rPr lang="ru-RU" sz="2200" dirty="0"/>
            </a:br>
            <a:br>
              <a:rPr lang="ru-RU" sz="2200" dirty="0"/>
            </a:br>
            <a:r>
              <a:rPr lang="ru-RU" sz="3100" b="1" dirty="0">
                <a:solidFill>
                  <a:srgbClr val="0070C0"/>
                </a:solidFill>
              </a:rPr>
              <a:t>Глыба</a:t>
            </a:r>
            <a:br>
              <a:rPr lang="ru-RU" sz="2200" dirty="0">
                <a:solidFill>
                  <a:srgbClr val="0070C0"/>
                </a:solidFill>
              </a:rPr>
            </a:br>
            <a:r>
              <a:rPr lang="ru-RU" sz="2200" b="0" i="0" dirty="0">
                <a:solidFill>
                  <a:srgbClr val="0070C0"/>
                </a:solidFill>
                <a:effectLst/>
                <a:latin typeface="CoFoSans"/>
              </a:rPr>
              <a:t>Большой бесформенный обломок твёрдого вещества или плотной массы чего-либо.</a:t>
            </a:r>
            <a:br>
              <a:rPr lang="ru-RU" sz="2200" b="0" i="0" dirty="0">
                <a:solidFill>
                  <a:srgbClr val="0070C0"/>
                </a:solidFill>
                <a:effectLst/>
                <a:latin typeface="CoFoSans"/>
              </a:rPr>
            </a:br>
            <a:r>
              <a:rPr lang="ru-RU" sz="2200" b="0" i="1" dirty="0">
                <a:solidFill>
                  <a:srgbClr val="0070C0"/>
                </a:solidFill>
                <a:effectLst/>
                <a:latin typeface="SpectralGramota"/>
              </a:rPr>
              <a:t>Глыба льда. Гранитная, каменная глыба.</a:t>
            </a:r>
            <a:br>
              <a:rPr lang="ru-RU" sz="2200" b="0" i="1" dirty="0">
                <a:solidFill>
                  <a:srgbClr val="0070C0"/>
                </a:solidFill>
                <a:effectLst/>
                <a:latin typeface="SpectralGramota"/>
              </a:rPr>
            </a:br>
            <a:r>
              <a:rPr lang="ru-RU" sz="2200" b="0" i="0" dirty="0">
                <a:solidFill>
                  <a:srgbClr val="0070C0"/>
                </a:solidFill>
                <a:effectLst/>
                <a:latin typeface="CoFoSans"/>
              </a:rPr>
              <a:t>Разг. О чём-л. больших размеров, тяжёлом (обычно неопределённой формы, неясных очертаний).</a:t>
            </a:r>
            <a:br>
              <a:rPr lang="ru-RU" sz="4400" b="0" i="0" dirty="0">
                <a:solidFill>
                  <a:srgbClr val="0070C0"/>
                </a:solidFill>
                <a:effectLst/>
                <a:latin typeface="CoFoSans"/>
              </a:rPr>
            </a:br>
            <a:br>
              <a:rPr lang="ru-RU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224AF2C-5E59-D579-1E7B-39ED72723F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76926"/>
            <a:ext cx="10515600" cy="4892841"/>
          </a:xfrm>
        </p:spPr>
        <p:txBody>
          <a:bodyPr>
            <a:normAutofit fontScale="32500" lnSpcReduction="20000"/>
          </a:bodyPr>
          <a:lstStyle/>
          <a:p>
            <a:r>
              <a:rPr lang="cs-CZ" sz="3500" dirty="0">
                <a:solidFill>
                  <a:srgbClr val="0070C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hodila na nás obrovský kámen/obří hroudu/balvan/obrovský šutr ve snaze sejmout nás všechny jednou ranou/zasáhnout všechny čtyři naráz</a:t>
            </a:r>
          </a:p>
          <a:p>
            <a:r>
              <a:rPr lang="cs-CZ" sz="3500" dirty="0">
                <a:solidFill>
                  <a:srgbClr val="0070C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všechny se nás snažila trefit obrovským balvanem</a:t>
            </a:r>
          </a:p>
          <a:p>
            <a:r>
              <a:rPr lang="cs-CZ" sz="3500" dirty="0">
                <a:solidFill>
                  <a:srgbClr val="0070C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vyrazila na nás s ohromným balvanem, snažící se pochytat všechny čtyři najednou</a:t>
            </a:r>
          </a:p>
          <a:p>
            <a:r>
              <a:rPr lang="cs-CZ" sz="3500" dirty="0">
                <a:solidFill>
                  <a:srgbClr val="0070C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vydala se za námi jako obrovská hrouda</a:t>
            </a:r>
          </a:p>
          <a:p>
            <a:r>
              <a:rPr lang="cs-CZ" sz="3500" dirty="0">
                <a:solidFill>
                  <a:srgbClr val="0070C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pustila na nás obrovský balvan</a:t>
            </a:r>
          </a:p>
          <a:p>
            <a:r>
              <a:rPr lang="cs-CZ" sz="3500" dirty="0">
                <a:solidFill>
                  <a:srgbClr val="0070C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hodila na nás obrovskou hromadu, snažila se obejmout všechny čtyři naráz</a:t>
            </a:r>
          </a:p>
          <a:p>
            <a:endParaRPr lang="cs-CZ" sz="3500" dirty="0">
              <a:solidFill>
                <a:srgbClr val="0070C0"/>
              </a:solidFill>
            </a:endParaRPr>
          </a:p>
          <a:p>
            <a:r>
              <a:rPr lang="cs-CZ" sz="3500" dirty="0">
                <a:solidFill>
                  <a:srgbClr val="0070C0"/>
                </a:solidFill>
              </a:rPr>
              <a:t>statná teta Nasťa, co v jednom kuse voněla mátou</a:t>
            </a:r>
          </a:p>
          <a:p>
            <a:r>
              <a:rPr lang="cs-CZ" sz="3500" dirty="0">
                <a:solidFill>
                  <a:srgbClr val="0070C0"/>
                </a:solidFill>
              </a:rPr>
              <a:t>…vzrostlá teta Nasti vařila…</a:t>
            </a:r>
          </a:p>
          <a:p>
            <a:endParaRPr lang="cs-CZ" sz="3500" b="1" dirty="0">
              <a:solidFill>
                <a:srgbClr val="0070C0"/>
              </a:solidFill>
            </a:endParaRPr>
          </a:p>
          <a:p>
            <a:endParaRPr lang="cs-CZ" sz="3500" dirty="0">
              <a:solidFill>
                <a:srgbClr val="0070C0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cs-CZ" sz="3500" b="1" dirty="0">
                <a:solidFill>
                  <a:srgbClr val="0070C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vyběhla na nás jak valící se kámen, snažící se chytit všechny děti najednou</a:t>
            </a:r>
          </a:p>
          <a:p>
            <a:r>
              <a:rPr lang="cs-CZ" sz="3500" b="1" dirty="0">
                <a:solidFill>
                  <a:srgbClr val="0070C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vrhala se na nás jako obrovský kus a snažila se nás všechny čtyři najednou chytit</a:t>
            </a:r>
          </a:p>
          <a:p>
            <a:endParaRPr lang="cs-CZ" sz="3500" dirty="0">
              <a:solidFill>
                <a:srgbClr val="0070C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cs-CZ" sz="3500" b="1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vrhla se na nás s obrovským kbelíkem</a:t>
            </a:r>
            <a:endParaRPr lang="ru-RU" sz="3500" b="1" dirty="0">
              <a:solidFill>
                <a:srgbClr val="0070C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cs-CZ" sz="3500" b="1" dirty="0">
                <a:solidFill>
                  <a:srgbClr val="0070C0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máchla svou ohromnou hřívou, odhodlaná nás všechny čtyři chytit zaráz</a:t>
            </a:r>
          </a:p>
          <a:p>
            <a:r>
              <a:rPr lang="cs-CZ" sz="3500" b="1" dirty="0">
                <a:solidFill>
                  <a:srgbClr val="0070C0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začala vyklepávat rohožku, sypala na nás obrovské chuchvalce a snažila se nás lapit všechny čtyři najednou</a:t>
            </a:r>
            <a:endParaRPr lang="ru-RU" sz="3500" b="1" dirty="0">
              <a:solidFill>
                <a:srgbClr val="0070C0"/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cs-CZ" sz="3300" dirty="0">
                <a:solidFill>
                  <a:srgbClr val="0070C0"/>
                </a:solidFill>
              </a:rPr>
              <a:t>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8866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7F5831-B2F8-DE92-9C1A-88FEBDE65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А меня еще долго обзывали «</a:t>
            </a:r>
            <a:r>
              <a:rPr lang="ru-RU" sz="2800" b="1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мокрая ж</a:t>
            </a:r>
            <a:r>
              <a:rPr lang="ru-RU" sz="2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...»</a:t>
            </a:r>
            <a:br>
              <a:rPr lang="cs-CZ" sz="2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cs-CZ" sz="2800" dirty="0">
              <a:solidFill>
                <a:srgbClr val="0070C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1031961-BEBB-AB9F-3019-AA01667975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cs-CZ" dirty="0">
              <a:solidFill>
                <a:srgbClr val="0070C0"/>
              </a:solidFill>
            </a:endParaRPr>
          </a:p>
          <a:p>
            <a:r>
              <a:rPr lang="cs-CZ" dirty="0">
                <a:solidFill>
                  <a:srgbClr val="0070C0"/>
                </a:solidFill>
              </a:rPr>
              <a:t>A mně ještě dlouho potom říkali „mokrá s…“</a:t>
            </a:r>
          </a:p>
          <a:p>
            <a:r>
              <a:rPr lang="cs-CZ" dirty="0">
                <a:solidFill>
                  <a:srgbClr val="0070C0"/>
                </a:solidFill>
              </a:rPr>
              <a:t>A na mě ještě dlouho pokřikovali „mokrá </a:t>
            </a:r>
            <a:r>
              <a:rPr lang="cs-CZ" dirty="0" err="1">
                <a:solidFill>
                  <a:srgbClr val="0070C0"/>
                </a:solidFill>
              </a:rPr>
              <a:t>žá</a:t>
            </a:r>
            <a:r>
              <a:rPr lang="cs-CZ" dirty="0">
                <a:solidFill>
                  <a:srgbClr val="0070C0"/>
                </a:solidFill>
              </a:rPr>
              <a:t>…“</a:t>
            </a:r>
          </a:p>
          <a:p>
            <a:r>
              <a:rPr lang="cs-CZ" dirty="0">
                <a:solidFill>
                  <a:srgbClr val="0070C0"/>
                </a:solidFill>
              </a:rPr>
              <a:t>A mně ještě dlouho přezdívali „mokrá…“</a:t>
            </a:r>
          </a:p>
          <a:p>
            <a:r>
              <a:rPr lang="cs-CZ" dirty="0">
                <a:solidFill>
                  <a:srgbClr val="0070C0"/>
                </a:solidFill>
              </a:rPr>
              <a:t>A mně ještě dlouho přezdívali „ta, co se namočila…“</a:t>
            </a:r>
          </a:p>
          <a:p>
            <a:endParaRPr lang="cs-CZ" dirty="0">
              <a:solidFill>
                <a:srgbClr val="0070C0"/>
              </a:solidFill>
            </a:endParaRPr>
          </a:p>
          <a:p>
            <a:r>
              <a:rPr lang="ru-RU" dirty="0">
                <a:solidFill>
                  <a:srgbClr val="0070C0"/>
                </a:solidFill>
              </a:rPr>
              <a:t>Ж...  </a:t>
            </a:r>
            <a:r>
              <a:rPr lang="cs-CZ" dirty="0">
                <a:solidFill>
                  <a:srgbClr val="0070C0"/>
                </a:solidFill>
              </a:rPr>
              <a:t>= </a:t>
            </a:r>
            <a:r>
              <a:rPr lang="ru-RU" dirty="0">
                <a:solidFill>
                  <a:srgbClr val="0070C0"/>
                </a:solidFill>
              </a:rPr>
              <a:t>жопа</a:t>
            </a:r>
            <a:r>
              <a:rPr lang="cs-CZ" dirty="0">
                <a:solidFill>
                  <a:srgbClr val="0070C0"/>
                </a:solidFill>
              </a:rPr>
              <a:t> – prdel</a:t>
            </a:r>
          </a:p>
          <a:p>
            <a:r>
              <a:rPr lang="cs-CZ" dirty="0">
                <a:solidFill>
                  <a:srgbClr val="0070C0"/>
                </a:solidFill>
              </a:rPr>
              <a:t>A dlouho mi pořád říkali „mokrý zadek“…</a:t>
            </a:r>
          </a:p>
          <a:p>
            <a:r>
              <a:rPr lang="cs-CZ" dirty="0">
                <a:solidFill>
                  <a:srgbClr val="0070C0"/>
                </a:solidFill>
              </a:rPr>
              <a:t>A mně ještě dlouho říkali „mokrá </a:t>
            </a:r>
            <a:r>
              <a:rPr lang="cs-CZ" dirty="0" err="1">
                <a:solidFill>
                  <a:srgbClr val="0070C0"/>
                </a:solidFill>
              </a:rPr>
              <a:t>pr</a:t>
            </a:r>
            <a:r>
              <a:rPr lang="cs-CZ" dirty="0">
                <a:solidFill>
                  <a:srgbClr val="0070C0"/>
                </a:solidFill>
              </a:rPr>
              <a:t>…“</a:t>
            </a:r>
          </a:p>
        </p:txBody>
      </p:sp>
    </p:spTree>
    <p:extLst>
      <p:ext uri="{BB962C8B-B14F-4D97-AF65-F5344CB8AC3E}">
        <p14:creationId xmlns:p14="http://schemas.microsoft.com/office/powerpoint/2010/main" val="658033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F035292C-25ED-9468-C43C-ADD2046D5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>
                <a:solidFill>
                  <a:srgbClr val="0070C0"/>
                </a:solidFill>
              </a:rPr>
              <a:t>Ad slova písně:</a:t>
            </a:r>
            <a:br>
              <a:rPr lang="cs-CZ" sz="2400" dirty="0">
                <a:solidFill>
                  <a:srgbClr val="0070C0"/>
                </a:solidFill>
              </a:rPr>
            </a:br>
            <a:r>
              <a:rPr lang="cs-CZ" sz="2400" dirty="0">
                <a:solidFill>
                  <a:srgbClr val="0070C0"/>
                </a:solidFill>
              </a:rPr>
              <a:t>(</a:t>
            </a:r>
            <a:r>
              <a:rPr lang="ru-RU" sz="2400" i="1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Встаньте все люди! Встаньте, </a:t>
            </a:r>
            <a:r>
              <a:rPr lang="ru-RU" sz="2400" b="1" i="1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чилийцы</a:t>
            </a:r>
            <a:r>
              <a:rPr lang="ru-RU" sz="2400" i="1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!</a:t>
            </a:r>
            <a:r>
              <a:rPr lang="cs-CZ" sz="2400" i="1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  <a:br>
              <a:rPr lang="cs-CZ" sz="24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cs-CZ" sz="2400" dirty="0">
              <a:solidFill>
                <a:srgbClr val="0070C0"/>
              </a:solidFill>
            </a:endParaRP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FA0C893F-1875-728C-98C9-782D372098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rgbClr val="0070C0"/>
                </a:solidFill>
              </a:rPr>
              <a:t>1973 – vojenský puč v Chile, který </a:t>
            </a:r>
            <a:r>
              <a:rPr lang="cs-CZ" b="0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se odehrál 11. září 1973. Šlo o vojenský převrat, při kterém byla svržena vláda demokraticky zvoleného prezidenta </a:t>
            </a:r>
            <a:r>
              <a:rPr lang="cs-CZ" b="0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Salvadora</a:t>
            </a:r>
            <a:r>
              <a:rPr lang="cs-CZ" b="0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cs-CZ" b="0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Allendeho</a:t>
            </a:r>
            <a:r>
              <a:rPr lang="cs-CZ" b="0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a jeho koalice Lidové jednoty. </a:t>
            </a: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</a:rPr>
              <a:t>Moci se skupina chopila skupina armádních </a:t>
            </a:r>
            <a:r>
              <a:rPr lang="cs-CZ" b="0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důstojníků vedená generálem Augustem </a:t>
            </a:r>
            <a:r>
              <a:rPr lang="cs-CZ" b="0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Pinochetem</a:t>
            </a:r>
            <a:r>
              <a:rPr lang="cs-CZ" b="0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. </a:t>
            </a:r>
            <a:endParaRPr lang="cs-CZ" dirty="0">
              <a:solidFill>
                <a:srgbClr val="0070C0"/>
              </a:solidFill>
            </a:endParaRPr>
          </a:p>
          <a:p>
            <a:r>
              <a:rPr lang="cs-CZ" dirty="0">
                <a:solidFill>
                  <a:srgbClr val="0070C0"/>
                </a:solidFill>
              </a:rPr>
              <a:t>Victor Jara -</a:t>
            </a:r>
            <a:r>
              <a:rPr lang="cs-CZ" b="0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chilský komunistický básník, zpěvák a hudební skladatel. Po fašistickém vojenském puči v roce 1973 byl zatčen, mučen a poté zastřelen. Po smrti se stal symbolem boje za lidská práva v Chile i dalších zemích Latinské Ameriky</a:t>
            </a:r>
            <a:endParaRPr lang="cs-CZ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26904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61506A-2422-356C-AC20-A04810132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solidFill>
                  <a:srgbClr val="0070C0"/>
                </a:solidFill>
              </a:rPr>
              <a:t>Variabilní řešení při vyjadřování expresivity, využití výrazového bohatství jazyka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5782BFB-909D-B247-6824-90B953EDDF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>
                <a:solidFill>
                  <a:srgbClr val="0070C0"/>
                </a:solidFill>
              </a:rPr>
              <a:t>štrádovali jsme si to </a:t>
            </a:r>
            <a:r>
              <a:rPr lang="cs-CZ" dirty="0">
                <a:solidFill>
                  <a:srgbClr val="0070C0"/>
                </a:solidFill>
              </a:rPr>
              <a:t>jako poplašené kozy</a:t>
            </a:r>
          </a:p>
          <a:p>
            <a:r>
              <a:rPr lang="cs-CZ" b="1" dirty="0">
                <a:solidFill>
                  <a:srgbClr val="0070C0"/>
                </a:solidFill>
              </a:rPr>
              <a:t>jako rozpustilí rarášci </a:t>
            </a:r>
            <a:r>
              <a:rPr lang="cs-CZ" dirty="0">
                <a:solidFill>
                  <a:srgbClr val="0070C0"/>
                </a:solidFill>
              </a:rPr>
              <a:t>jsme se rozprchli do všech stran</a:t>
            </a:r>
          </a:p>
          <a:p>
            <a:r>
              <a:rPr lang="cs-CZ" dirty="0">
                <a:solidFill>
                  <a:srgbClr val="0070C0"/>
                </a:solidFill>
              </a:rPr>
              <a:t>…</a:t>
            </a:r>
            <a:r>
              <a:rPr lang="cs-CZ" b="1" dirty="0">
                <a:solidFill>
                  <a:srgbClr val="0070C0"/>
                </a:solidFill>
              </a:rPr>
              <a:t>a bum, rovnou zadkem </a:t>
            </a:r>
            <a:r>
              <a:rPr lang="cs-CZ" dirty="0">
                <a:solidFill>
                  <a:srgbClr val="0070C0"/>
                </a:solidFill>
              </a:rPr>
              <a:t>do vědra s vodou</a:t>
            </a:r>
          </a:p>
          <a:p>
            <a:r>
              <a:rPr lang="cs-CZ" dirty="0">
                <a:solidFill>
                  <a:srgbClr val="0070C0"/>
                </a:solidFill>
              </a:rPr>
              <a:t>myslela jsem, </a:t>
            </a:r>
            <a:r>
              <a:rPr lang="cs-CZ" b="1" dirty="0">
                <a:solidFill>
                  <a:srgbClr val="0070C0"/>
                </a:solidFill>
              </a:rPr>
              <a:t>že mě tam tím kýblem umlátí</a:t>
            </a:r>
          </a:p>
          <a:p>
            <a:r>
              <a:rPr lang="cs-CZ" dirty="0">
                <a:solidFill>
                  <a:srgbClr val="0070C0"/>
                </a:solidFill>
              </a:rPr>
              <a:t>dovlekla mě </a:t>
            </a:r>
            <a:r>
              <a:rPr lang="cs-CZ" b="1" dirty="0">
                <a:solidFill>
                  <a:srgbClr val="0070C0"/>
                </a:solidFill>
              </a:rPr>
              <a:t>na kobereček</a:t>
            </a:r>
          </a:p>
          <a:p>
            <a:r>
              <a:rPr lang="cs-CZ" dirty="0">
                <a:solidFill>
                  <a:srgbClr val="0070C0"/>
                </a:solidFill>
              </a:rPr>
              <a:t>dlouho se radily a </a:t>
            </a:r>
            <a:r>
              <a:rPr lang="cs-CZ" b="1" dirty="0">
                <a:solidFill>
                  <a:srgbClr val="0070C0"/>
                </a:solidFill>
              </a:rPr>
              <a:t>přemítaly</a:t>
            </a:r>
          </a:p>
          <a:p>
            <a:endParaRPr lang="cs-CZ" b="1" dirty="0">
              <a:solidFill>
                <a:srgbClr val="0070C0"/>
              </a:solidFill>
            </a:endParaRPr>
          </a:p>
          <a:p>
            <a:r>
              <a:rPr lang="cs-CZ" b="1" dirty="0" err="1">
                <a:solidFill>
                  <a:srgbClr val="0070C0"/>
                </a:solidFill>
              </a:rPr>
              <a:t>lekačky</a:t>
            </a:r>
            <a:r>
              <a:rPr lang="cs-CZ" b="1" dirty="0">
                <a:solidFill>
                  <a:srgbClr val="0070C0"/>
                </a:solidFill>
              </a:rPr>
              <a:t> </a:t>
            </a:r>
            <a:r>
              <a:rPr lang="cs-CZ" dirty="0">
                <a:solidFill>
                  <a:srgbClr val="0070C0"/>
                </a:solidFill>
              </a:rPr>
              <a:t>pro publikum</a:t>
            </a:r>
          </a:p>
        </p:txBody>
      </p:sp>
    </p:spTree>
    <p:extLst>
      <p:ext uri="{BB962C8B-B14F-4D97-AF65-F5344CB8AC3E}">
        <p14:creationId xmlns:p14="http://schemas.microsoft.com/office/powerpoint/2010/main" val="39877566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1DC4CA-6791-65D3-EAE3-24AD27CE4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solidFill>
                  <a:srgbClr val="C00000"/>
                </a:solidFill>
              </a:rPr>
              <a:t>Publicistický text</a:t>
            </a:r>
            <a:br>
              <a:rPr lang="cs-CZ" sz="3200" dirty="0">
                <a:solidFill>
                  <a:srgbClr val="0070C0"/>
                </a:solidFill>
              </a:rPr>
            </a:br>
            <a:r>
              <a:rPr lang="cs-CZ" sz="3200" dirty="0">
                <a:solidFill>
                  <a:srgbClr val="0070C0"/>
                </a:solidFill>
              </a:rPr>
              <a:t>Nápaditá řešení úvodní věty: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1F08383-C2D4-255A-B704-0A740F4B45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>
              <a:solidFill>
                <a:srgbClr val="0070C0"/>
              </a:solidFill>
            </a:endParaRPr>
          </a:p>
          <a:p>
            <a:r>
              <a:rPr lang="cs-CZ" dirty="0">
                <a:solidFill>
                  <a:srgbClr val="0070C0"/>
                </a:solidFill>
              </a:rPr>
              <a:t>Bratři </a:t>
            </a:r>
            <a:r>
              <a:rPr lang="cs-CZ" dirty="0" err="1">
                <a:solidFill>
                  <a:srgbClr val="0070C0"/>
                </a:solidFill>
              </a:rPr>
              <a:t>Dufferovi</a:t>
            </a:r>
            <a:r>
              <a:rPr lang="cs-CZ" dirty="0">
                <a:solidFill>
                  <a:srgbClr val="0070C0"/>
                </a:solidFill>
              </a:rPr>
              <a:t>, díky, byla to jízda, byla to jízda.</a:t>
            </a:r>
          </a:p>
          <a:p>
            <a:r>
              <a:rPr lang="cs-CZ" dirty="0">
                <a:solidFill>
                  <a:srgbClr val="0070C0"/>
                </a:solidFill>
              </a:rPr>
              <a:t>Děkujeme, bratři </a:t>
            </a:r>
            <a:r>
              <a:rPr lang="cs-CZ" dirty="0" err="1">
                <a:solidFill>
                  <a:srgbClr val="0070C0"/>
                </a:solidFill>
              </a:rPr>
              <a:t>Dufferovi</a:t>
            </a:r>
            <a:r>
              <a:rPr lang="cs-CZ" dirty="0">
                <a:solidFill>
                  <a:srgbClr val="0070C0"/>
                </a:solidFill>
              </a:rPr>
              <a:t>, byla to sranda/zábava/senzace.</a:t>
            </a:r>
          </a:p>
          <a:p>
            <a:r>
              <a:rPr lang="cs-CZ" dirty="0">
                <a:solidFill>
                  <a:srgbClr val="0070C0"/>
                </a:solidFill>
              </a:rPr>
              <a:t>Děkuji bratrům </a:t>
            </a:r>
            <a:r>
              <a:rPr lang="cs-CZ" dirty="0" err="1">
                <a:solidFill>
                  <a:srgbClr val="0070C0"/>
                </a:solidFill>
              </a:rPr>
              <a:t>Dufferovým</a:t>
            </a:r>
            <a:r>
              <a:rPr lang="cs-CZ" dirty="0">
                <a:solidFill>
                  <a:srgbClr val="0070C0"/>
                </a:solidFill>
              </a:rPr>
              <a:t>, bylo to zábavné.</a:t>
            </a:r>
          </a:p>
          <a:p>
            <a:r>
              <a:rPr lang="cs-CZ" dirty="0">
                <a:solidFill>
                  <a:srgbClr val="0070C0"/>
                </a:solidFill>
              </a:rPr>
              <a:t>Děkuji Vám, bratři </a:t>
            </a:r>
            <a:r>
              <a:rPr lang="cs-CZ" dirty="0" err="1">
                <a:solidFill>
                  <a:srgbClr val="0070C0"/>
                </a:solidFill>
              </a:rPr>
              <a:t>Dufferové</a:t>
            </a:r>
            <a:r>
              <a:rPr lang="cs-CZ" dirty="0">
                <a:solidFill>
                  <a:srgbClr val="0070C0"/>
                </a:solidFill>
              </a:rPr>
              <a:t>, </a:t>
            </a:r>
            <a:r>
              <a:rPr lang="cs-CZ" dirty="0" err="1">
                <a:solidFill>
                  <a:srgbClr val="0070C0"/>
                </a:solidFill>
              </a:rPr>
              <a:t>is</a:t>
            </a:r>
            <a:r>
              <a:rPr lang="cs-CZ" dirty="0">
                <a:solidFill>
                  <a:srgbClr val="0070C0"/>
                </a:solidFill>
              </a:rPr>
              <a:t> </a:t>
            </a:r>
            <a:r>
              <a:rPr lang="cs-CZ" dirty="0" err="1">
                <a:solidFill>
                  <a:srgbClr val="0070C0"/>
                </a:solidFill>
              </a:rPr>
              <a:t>was</a:t>
            </a:r>
            <a:r>
              <a:rPr lang="cs-CZ" dirty="0">
                <a:solidFill>
                  <a:srgbClr val="0070C0"/>
                </a:solidFill>
              </a:rPr>
              <a:t> </a:t>
            </a:r>
            <a:r>
              <a:rPr lang="cs-CZ" dirty="0" err="1">
                <a:solidFill>
                  <a:srgbClr val="0070C0"/>
                </a:solidFill>
              </a:rPr>
              <a:t>fun</a:t>
            </a:r>
            <a:r>
              <a:rPr lang="cs-CZ" dirty="0">
                <a:solidFill>
                  <a:srgbClr val="0070C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54842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cs-CZ" dirty="0"/>
            </a:br>
            <a:br>
              <a:rPr lang="cs-CZ" dirty="0"/>
            </a:br>
            <a:br>
              <a:rPr lang="cs-CZ" dirty="0"/>
            </a:br>
            <a:r>
              <a:rPr lang="cs-CZ" sz="3600" dirty="0">
                <a:solidFill>
                  <a:srgbClr val="0070C0"/>
                </a:solidFill>
              </a:rPr>
              <a:t>Soutěžilo: </a:t>
            </a:r>
            <a:br>
              <a:rPr lang="cs-CZ" sz="3600" b="1" dirty="0">
                <a:solidFill>
                  <a:srgbClr val="0070C0"/>
                </a:solidFill>
              </a:rPr>
            </a:br>
            <a:r>
              <a:rPr lang="cs-CZ" sz="3600" b="1" dirty="0">
                <a:solidFill>
                  <a:srgbClr val="0070C0"/>
                </a:solidFill>
              </a:rPr>
              <a:t> 18 studentek a studentů</a:t>
            </a:r>
            <a:br>
              <a:rPr lang="cs-CZ" dirty="0"/>
            </a:br>
            <a:br>
              <a:rPr lang="cs-CZ" dirty="0"/>
            </a:b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503123"/>
            <a:ext cx="10515600" cy="4673840"/>
          </a:xfrm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0070C0"/>
                </a:solidFill>
              </a:rPr>
              <a:t>Hodnotily:</a:t>
            </a:r>
          </a:p>
          <a:p>
            <a:r>
              <a:rPr lang="cs-CZ" sz="2400" b="1" dirty="0">
                <a:solidFill>
                  <a:srgbClr val="0070C0"/>
                </a:solidFill>
              </a:rPr>
              <a:t>Mgr. Martina </a:t>
            </a:r>
            <a:r>
              <a:rPr lang="cs-CZ" sz="2400" b="1" dirty="0" err="1">
                <a:solidFill>
                  <a:srgbClr val="0070C0"/>
                </a:solidFill>
              </a:rPr>
              <a:t>Pálušová</a:t>
            </a:r>
            <a:r>
              <a:rPr lang="cs-CZ" sz="2400" b="1" dirty="0">
                <a:solidFill>
                  <a:srgbClr val="0070C0"/>
                </a:solidFill>
              </a:rPr>
              <a:t>, PhD.</a:t>
            </a:r>
          </a:p>
          <a:p>
            <a:r>
              <a:rPr lang="cs-CZ" sz="2400" b="1" dirty="0">
                <a:solidFill>
                  <a:srgbClr val="0070C0"/>
                </a:solidFill>
              </a:rPr>
              <a:t>Doc. PhDr. Zdeňka Vychodilová, CSc.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0070C0"/>
                </a:solidFill>
              </a:rPr>
              <a:t>Texty k překladu: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0070C0"/>
                </a:solidFill>
              </a:rPr>
              <a:t>    A) –publicistický text:</a:t>
            </a:r>
          </a:p>
          <a:p>
            <a:r>
              <a:rPr lang="cs-CZ" sz="2000" dirty="0">
                <a:solidFill>
                  <a:srgbClr val="0070C0"/>
                </a:solidFill>
              </a:rPr>
              <a:t> </a:t>
            </a:r>
            <a:r>
              <a:rPr lang="ru-RU" sz="2000" b="1" i="0" dirty="0">
                <a:solidFill>
                  <a:srgbClr val="0070C0"/>
                </a:solidFill>
                <a:effectLst/>
                <a:latin typeface="Proxima Nova"/>
              </a:rPr>
              <a:t>Конец детства</a:t>
            </a:r>
            <a:r>
              <a:rPr lang="cs-CZ" sz="2000" b="1" i="0" dirty="0">
                <a:solidFill>
                  <a:srgbClr val="0070C0"/>
                </a:solidFill>
                <a:effectLst/>
                <a:latin typeface="Proxima Nova"/>
              </a:rPr>
              <a:t>. </a:t>
            </a:r>
            <a:r>
              <a:rPr lang="cs-CZ" sz="20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Filmový kritik  Anton Dolin na portálu </a:t>
            </a:r>
            <a:r>
              <a:rPr lang="cs-CZ" sz="20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Meduza</a:t>
            </a:r>
            <a:r>
              <a:rPr lang="cs-CZ" sz="20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hodnotí populární seriál </a:t>
            </a:r>
            <a:r>
              <a:rPr lang="cs-CZ" sz="20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Matta</a:t>
            </a:r>
            <a:r>
              <a:rPr lang="cs-CZ" sz="20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 </a:t>
            </a:r>
            <a:r>
              <a:rPr lang="cs-CZ" sz="20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Rosse</a:t>
            </a:r>
            <a:r>
              <a:rPr lang="cs-CZ" sz="20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Dufferových</a:t>
            </a:r>
            <a:r>
              <a:rPr lang="cs-CZ" sz="20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«</a:t>
            </a:r>
            <a:r>
              <a:rPr lang="cs-CZ" sz="2000" dirty="0" err="1">
                <a:solidFill>
                  <a:srgbClr val="0070C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</a:t>
            </a:r>
            <a:r>
              <a:rPr lang="cs-CZ" sz="20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tranger</a:t>
            </a:r>
            <a:r>
              <a:rPr lang="cs-CZ" sz="20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0070C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</a:t>
            </a:r>
            <a:r>
              <a:rPr lang="cs-CZ" sz="20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hings</a:t>
            </a:r>
            <a:r>
              <a:rPr lang="ru-RU" sz="2000" dirty="0">
                <a:solidFill>
                  <a:srgbClr val="0070C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»</a:t>
            </a:r>
            <a:r>
              <a:rPr lang="cs-CZ" sz="20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z produkce Netflixu.</a:t>
            </a:r>
            <a:r>
              <a:rPr lang="ru-RU" sz="2000" b="0" i="0" dirty="0">
                <a:solidFill>
                  <a:srgbClr val="0070C0"/>
                </a:solidFill>
                <a:effectLst/>
                <a:latin typeface="PF Regal"/>
              </a:rPr>
              <a:t> </a:t>
            </a:r>
            <a:endParaRPr lang="ru-RU" sz="2000" b="1" i="0" dirty="0">
              <a:solidFill>
                <a:srgbClr val="0070C0"/>
              </a:solidFill>
              <a:effectLst/>
              <a:latin typeface="Proxima Nova"/>
            </a:endParaRPr>
          </a:p>
          <a:p>
            <a:pPr marL="0" indent="0">
              <a:buNone/>
            </a:pPr>
            <a:r>
              <a:rPr lang="cs-CZ" sz="1800" dirty="0">
                <a:solidFill>
                  <a:srgbClr val="0070C0"/>
                </a:solidFill>
              </a:rPr>
              <a:t>     Zdroj:</a:t>
            </a:r>
            <a:r>
              <a:rPr lang="ru-RU" sz="1800" dirty="0">
                <a:solidFill>
                  <a:srgbClr val="0070C0"/>
                </a:solidFill>
              </a:rPr>
              <a:t> </a:t>
            </a:r>
            <a:r>
              <a:rPr lang="cs-CZ" sz="1800" dirty="0">
                <a:solidFill>
                  <a:srgbClr val="0070C0"/>
                </a:solidFill>
              </a:rPr>
              <a:t>https://meduza.io/feature/2026/01/02/konets-detstva</a:t>
            </a:r>
          </a:p>
          <a:p>
            <a:pPr marL="0" indent="0">
              <a:buNone/>
            </a:pPr>
            <a:r>
              <a:rPr lang="cs-CZ" sz="1800" kern="100" dirty="0">
                <a:solidFill>
                  <a:srgbClr val="0070C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 Rozsah textu je 167 slov (1342 znaků)</a:t>
            </a:r>
            <a:r>
              <a:rPr lang="ru-RU" sz="1800" kern="100" dirty="0">
                <a:solidFill>
                  <a:srgbClr val="0070C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cs-CZ" sz="1800" kern="100" dirty="0">
              <a:solidFill>
                <a:srgbClr val="0070C0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2400" dirty="0">
                <a:solidFill>
                  <a:srgbClr val="0070C0"/>
                </a:solidFill>
              </a:rPr>
              <a:t>   B) - umělecký text: </a:t>
            </a:r>
            <a:r>
              <a:rPr lang="cs-CZ" sz="20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Úryvek z povídky Světlany </a:t>
            </a:r>
            <a:r>
              <a:rPr lang="cs-CZ" sz="20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Čelnokové</a:t>
            </a:r>
            <a:r>
              <a:rPr lang="cs-CZ" sz="20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«</a:t>
            </a:r>
            <a:r>
              <a:rPr lang="ru-RU" sz="2000" b="1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От шести до девяти</a:t>
            </a:r>
            <a:r>
              <a:rPr lang="ru-RU" sz="20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». </a:t>
            </a:r>
            <a:endParaRPr lang="cs-CZ" sz="2000" dirty="0">
              <a:solidFill>
                <a:srgbClr val="0070C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cs-CZ" sz="1800" kern="100" dirty="0">
                <a:solidFill>
                  <a:srgbClr val="0070C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Zdroj: </a:t>
            </a:r>
            <a:r>
              <a:rPr lang="ru-RU" sz="1800" kern="100" dirty="0">
                <a:solidFill>
                  <a:srgbClr val="0070C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Школа жизни. Автор-составитель Дмитрий Быков. АСТ – Москва </a:t>
            </a:r>
            <a:r>
              <a:rPr lang="cs-CZ" sz="1800" kern="100" dirty="0">
                <a:solidFill>
                  <a:srgbClr val="0070C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2015.</a:t>
            </a:r>
          </a:p>
          <a:p>
            <a:pPr marL="0" indent="0">
              <a:buNone/>
            </a:pP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Rozsah textu je 190 slov (1208 znaků).</a:t>
            </a:r>
          </a:p>
          <a:p>
            <a:endParaRPr lang="cs-CZ" sz="2400" dirty="0"/>
          </a:p>
          <a:p>
            <a:r>
              <a:rPr lang="cs-CZ" sz="2400" dirty="0"/>
              <a:t>B)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8683610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6F7CC5-D0B3-65F4-5AAC-B9FE896F0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solidFill>
                  <a:srgbClr val="0070C0"/>
                </a:solidFill>
              </a:rPr>
              <a:t>Nejproblematičtější pasáže publicistického textu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3F3677F-F4BE-9019-DB9D-16AFFFA33A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sz="22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 </a:t>
            </a:r>
            <a:r>
              <a:rPr lang="cs-CZ" sz="22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последний</a:t>
            </a:r>
            <a:r>
              <a:rPr lang="cs-CZ" sz="22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2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сезон</a:t>
            </a:r>
            <a:r>
              <a:rPr lang="cs-CZ" sz="22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с </a:t>
            </a:r>
            <a:r>
              <a:rPr lang="cs-CZ" sz="22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эпичным</a:t>
            </a:r>
            <a:r>
              <a:rPr lang="cs-CZ" sz="22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2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двухчасовым</a:t>
            </a:r>
            <a:r>
              <a:rPr lang="cs-CZ" sz="22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2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финалом</a:t>
            </a:r>
            <a:r>
              <a:rPr lang="cs-CZ" sz="22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cs-CZ" sz="22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вполне</a:t>
            </a:r>
            <a:r>
              <a:rPr lang="cs-CZ" sz="22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2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тянущим</a:t>
            </a:r>
            <a:r>
              <a:rPr lang="cs-CZ" sz="22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2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cs-CZ" sz="22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2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достойный</a:t>
            </a:r>
            <a:r>
              <a:rPr lang="cs-CZ" sz="22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2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полный</a:t>
            </a:r>
            <a:r>
              <a:rPr lang="cs-CZ" sz="22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2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метр</a:t>
            </a:r>
            <a:r>
              <a:rPr lang="cs-CZ" sz="22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и </a:t>
            </a:r>
            <a:r>
              <a:rPr lang="cs-CZ" sz="22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все</a:t>
            </a:r>
            <a:r>
              <a:rPr lang="cs-CZ" sz="22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2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это</a:t>
            </a:r>
            <a:r>
              <a:rPr lang="cs-CZ" sz="22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2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десятилетие</a:t>
            </a:r>
            <a:r>
              <a:rPr lang="cs-CZ" sz="22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cs-CZ" sz="22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навсегда</a:t>
            </a:r>
            <a:r>
              <a:rPr lang="cs-CZ" sz="22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2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маркированное</a:t>
            </a:r>
            <a:r>
              <a:rPr lang="cs-CZ" sz="22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«</a:t>
            </a:r>
            <a:r>
              <a:rPr lang="cs-CZ" sz="22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Очень</a:t>
            </a:r>
            <a:r>
              <a:rPr lang="cs-CZ" sz="22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2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странными</a:t>
            </a:r>
            <a:r>
              <a:rPr lang="cs-CZ" sz="22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2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делами</a:t>
            </a:r>
            <a:r>
              <a:rPr lang="cs-CZ" sz="22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» — </a:t>
            </a:r>
            <a:r>
              <a:rPr lang="cs-CZ" sz="22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флагманским</a:t>
            </a:r>
            <a:r>
              <a:rPr lang="cs-CZ" sz="22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2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проектом</a:t>
            </a:r>
            <a:r>
              <a:rPr lang="cs-CZ" sz="22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Netflix.</a:t>
            </a:r>
          </a:p>
          <a:p>
            <a:r>
              <a:rPr lang="cs-CZ" sz="2000" dirty="0">
                <a:solidFill>
                  <a:srgbClr val="0070C0"/>
                </a:solidFill>
              </a:rPr>
              <a:t>Nešťastná řešení:</a:t>
            </a:r>
          </a:p>
          <a:p>
            <a:r>
              <a:rPr lang="cs-CZ" sz="2000" dirty="0">
                <a:solidFill>
                  <a:srgbClr val="0070C0"/>
                </a:solidFill>
              </a:rPr>
              <a:t>Poslední sezóna se strhujícím dvoudílným </a:t>
            </a:r>
            <a:r>
              <a:rPr lang="cs-CZ" sz="2000" dirty="0" err="1">
                <a:solidFill>
                  <a:srgbClr val="0070C0"/>
                </a:solidFill>
              </a:rPr>
              <a:t>finálem</a:t>
            </a:r>
            <a:r>
              <a:rPr lang="cs-CZ" sz="2000" dirty="0">
                <a:solidFill>
                  <a:srgbClr val="0070C0"/>
                </a:solidFill>
              </a:rPr>
              <a:t>, vyždímaným do poslední kapky,…</a:t>
            </a:r>
          </a:p>
          <a:p>
            <a:r>
              <a:rPr lang="cs-CZ" sz="2000" dirty="0">
                <a:solidFill>
                  <a:srgbClr val="0070C0"/>
                </a:solidFill>
              </a:rPr>
              <a:t>..a vše je, jak má být, navždy označována jako „nejzvláštnější dílo“</a:t>
            </a:r>
          </a:p>
          <a:p>
            <a:r>
              <a:rPr lang="cs-CZ" sz="2000" dirty="0">
                <a:solidFill>
                  <a:srgbClr val="0070C0"/>
                </a:solidFill>
              </a:rPr>
              <a:t>(série končí) naprosto přitahujícím celovečerním filmem</a:t>
            </a:r>
          </a:p>
          <a:p>
            <a:r>
              <a:rPr lang="cs-CZ" sz="2000" dirty="0">
                <a:solidFill>
                  <a:srgbClr val="0070C0"/>
                </a:solidFill>
              </a:rPr>
              <a:t>(sezóna)  se naprosto vytáhla na plný metr tomu hodný…</a:t>
            </a:r>
          </a:p>
          <a:p>
            <a:endParaRPr lang="cs-CZ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cs-CZ" sz="2000" dirty="0">
              <a:solidFill>
                <a:srgbClr val="0070C0"/>
              </a:solidFill>
            </a:endParaRPr>
          </a:p>
          <a:p>
            <a:r>
              <a:rPr lang="cs-CZ" sz="2000" dirty="0">
                <a:solidFill>
                  <a:srgbClr val="0070C0"/>
                </a:solidFill>
              </a:rPr>
              <a:t>Některá z pěkných řešení:</a:t>
            </a:r>
          </a:p>
          <a:p>
            <a:r>
              <a:rPr lang="cs-CZ" sz="2000" dirty="0">
                <a:solidFill>
                  <a:srgbClr val="0070C0"/>
                </a:solidFill>
              </a:rPr>
              <a:t>I poslední série s epickou dvouhodinovou finální epizodou, která by se mohla měřit s povedeným celovečerním filmem, byla stejně jako posledních deset let, navždy poznamenaných seriálem „</a:t>
            </a:r>
            <a:r>
              <a:rPr lang="cs-CZ" sz="2000" dirty="0" err="1">
                <a:solidFill>
                  <a:srgbClr val="0070C0"/>
                </a:solidFill>
              </a:rPr>
              <a:t>Stranger</a:t>
            </a:r>
            <a:r>
              <a:rPr lang="cs-CZ" sz="2000" dirty="0">
                <a:solidFill>
                  <a:srgbClr val="0070C0"/>
                </a:solidFill>
              </a:rPr>
              <a:t> </a:t>
            </a:r>
            <a:r>
              <a:rPr lang="cs-CZ" sz="2000" dirty="0" err="1">
                <a:solidFill>
                  <a:srgbClr val="0070C0"/>
                </a:solidFill>
              </a:rPr>
              <a:t>Things</a:t>
            </a:r>
            <a:r>
              <a:rPr lang="cs-CZ" sz="2000" dirty="0">
                <a:solidFill>
                  <a:srgbClr val="0070C0"/>
                </a:solidFill>
              </a:rPr>
              <a:t>“, stěžejním projektem platformy Netflix.</a:t>
            </a:r>
          </a:p>
          <a:p>
            <a:r>
              <a:rPr lang="cs-CZ" sz="2000" dirty="0">
                <a:solidFill>
                  <a:srgbClr val="0070C0"/>
                </a:solidFill>
              </a:rPr>
              <a:t>… který by zcela mohl konkurovat celovečernímu filmu…</a:t>
            </a:r>
          </a:p>
          <a:p>
            <a:endParaRPr lang="cs-CZ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78645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176AA5-3E94-285C-01C8-704B39BFF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— </a:t>
            </a:r>
            <a:r>
              <a:rPr lang="cs-CZ" sz="2800" b="1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постмодернистское</a:t>
            </a:r>
            <a:r>
              <a:rPr lang="cs-CZ" sz="2800" b="1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800" b="1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отстранение</a:t>
            </a:r>
            <a:r>
              <a:rPr lang="cs-CZ" sz="2800" b="1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братья</a:t>
            </a:r>
            <a:r>
              <a:rPr lang="cs-CZ" sz="28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использовали</a:t>
            </a:r>
            <a:r>
              <a:rPr lang="cs-CZ" sz="28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как</a:t>
            </a:r>
            <a:r>
              <a:rPr lang="cs-CZ" sz="28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целительный</a:t>
            </a:r>
            <a:r>
              <a:rPr lang="cs-CZ" sz="28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эликсир</a:t>
            </a:r>
            <a:r>
              <a:rPr lang="cs-CZ" sz="28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</a:t>
            </a:r>
            <a:endParaRPr lang="cs-CZ" sz="2800" dirty="0">
              <a:solidFill>
                <a:srgbClr val="0070C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2A41774-D757-DDFA-52BB-FC79C61C0A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отстранение</a:t>
            </a:r>
            <a:r>
              <a:rPr lang="cs-CZ" sz="28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- </a:t>
            </a:r>
            <a:r>
              <a:rPr lang="cs-CZ" dirty="0"/>
              <a:t>viz výše</a:t>
            </a:r>
          </a:p>
          <a:p>
            <a:pPr marL="0" indent="0">
              <a:buNone/>
            </a:pPr>
            <a:r>
              <a:rPr lang="cs-CZ" dirty="0"/>
              <a:t>postmoderní odstranění, odstranění smrtí, postmoderní bratři představitelé,  postmoderní odstrčení bratra,  postmoderní zmizení bratra, postmodernistické vyhýbání, postmoderní odstrčení bratři,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bratři používali/použili postmoderní odstup, odkaz</a:t>
            </a:r>
          </a:p>
          <a:p>
            <a:pPr marL="0" indent="0">
              <a:buNone/>
            </a:pPr>
            <a:r>
              <a:rPr lang="cs-CZ" dirty="0"/>
              <a:t>Správné:</a:t>
            </a:r>
          </a:p>
          <a:p>
            <a:pPr marL="0" indent="0">
              <a:buNone/>
            </a:pPr>
            <a:r>
              <a:rPr lang="cs-CZ" sz="2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postmoderní odcizení použili bratři jako léčivý elixír…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35976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5B7729-D442-6DFA-188E-ED9C6A95F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Не</a:t>
            </a:r>
            <a:r>
              <a:rPr lang="cs-CZ" sz="28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каждый</a:t>
            </a:r>
            <a:r>
              <a:rPr lang="cs-CZ" sz="28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раз</a:t>
            </a:r>
            <a:r>
              <a:rPr lang="cs-CZ" sz="28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удается</a:t>
            </a:r>
            <a:r>
              <a:rPr lang="cs-CZ" sz="28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успешно</a:t>
            </a:r>
            <a:r>
              <a:rPr lang="cs-CZ" sz="28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800" b="1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повышать</a:t>
            </a:r>
            <a:r>
              <a:rPr lang="cs-CZ" sz="2800" b="1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800" b="1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ставки</a:t>
            </a:r>
            <a:r>
              <a:rPr lang="cs-CZ" sz="2800" b="1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 </a:t>
            </a:r>
            <a:r>
              <a:rPr lang="cs-CZ" sz="28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соответствовать</a:t>
            </a:r>
            <a:r>
              <a:rPr lang="cs-CZ" sz="28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ожиданиям</a:t>
            </a:r>
            <a:r>
              <a:rPr lang="cs-CZ" sz="28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,…</a:t>
            </a:r>
            <a:endParaRPr lang="cs-CZ" sz="2800" dirty="0">
              <a:solidFill>
                <a:srgbClr val="0070C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06F552-A9F8-0BD3-EA25-C3D34B183F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>
                <a:solidFill>
                  <a:srgbClr val="0070C0"/>
                </a:solidFill>
              </a:rPr>
              <a:t>Ne pokaždé se povede zvýšit sázky a odpovídat na očekávání</a:t>
            </a:r>
          </a:p>
          <a:p>
            <a:r>
              <a:rPr lang="cs-CZ" dirty="0">
                <a:solidFill>
                  <a:srgbClr val="0070C0"/>
                </a:solidFill>
              </a:rPr>
              <a:t>Pokaždé se nezdaří zvýšit sázky i splnit očekávání</a:t>
            </a:r>
          </a:p>
          <a:p>
            <a:r>
              <a:rPr lang="cs-CZ" dirty="0">
                <a:solidFill>
                  <a:srgbClr val="0070C0"/>
                </a:solidFill>
              </a:rPr>
              <a:t>Ne pokaždé se podaří zvýšit plat a splnit očekávání</a:t>
            </a:r>
          </a:p>
          <a:p>
            <a:r>
              <a:rPr lang="cs-CZ" dirty="0">
                <a:solidFill>
                  <a:srgbClr val="0070C0"/>
                </a:solidFill>
              </a:rPr>
              <a:t>Ne každému se jednou podaří úspěšně navýšit plat i náležité očekávání</a:t>
            </a:r>
          </a:p>
          <a:p>
            <a:endParaRPr lang="cs-CZ" dirty="0">
              <a:solidFill>
                <a:srgbClr val="0070C0"/>
              </a:solidFill>
            </a:endParaRPr>
          </a:p>
          <a:p>
            <a:endParaRPr lang="cs-CZ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</a:rPr>
              <a:t>Správně:</a:t>
            </a:r>
          </a:p>
          <a:p>
            <a:r>
              <a:rPr lang="cs-CZ" dirty="0">
                <a:solidFill>
                  <a:srgbClr val="0070C0"/>
                </a:solidFill>
              </a:rPr>
              <a:t>Ne vždy se podaří/</a:t>
            </a:r>
            <a:r>
              <a:rPr lang="cs-CZ" sz="2400" dirty="0">
                <a:solidFill>
                  <a:srgbClr val="0070C0"/>
                </a:solidFill>
              </a:rPr>
              <a:t>Pokaždé se nepodaří</a:t>
            </a:r>
            <a:r>
              <a:rPr lang="cs-CZ" dirty="0">
                <a:solidFill>
                  <a:srgbClr val="0070C0"/>
                </a:solidFill>
              </a:rPr>
              <a:t> úspěšně zvedat nároky a plnit očekávání,…</a:t>
            </a:r>
          </a:p>
        </p:txBody>
      </p:sp>
    </p:spTree>
    <p:extLst>
      <p:ext uri="{BB962C8B-B14F-4D97-AF65-F5344CB8AC3E}">
        <p14:creationId xmlns:p14="http://schemas.microsoft.com/office/powerpoint/2010/main" val="1552735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343DA9-681B-7624-FBB6-F90C5BC96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br>
              <a:rPr lang="cs-CZ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br>
              <a:rPr lang="cs-CZ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cs-CZ" sz="27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…,</a:t>
            </a:r>
            <a:r>
              <a:rPr lang="cs-CZ" sz="27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однако</a:t>
            </a:r>
            <a:r>
              <a:rPr lang="cs-CZ" sz="27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7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Дафферы</a:t>
            </a:r>
            <a:r>
              <a:rPr lang="cs-CZ" sz="27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с </a:t>
            </a:r>
            <a:r>
              <a:rPr lang="cs-CZ" sz="27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их</a:t>
            </a:r>
            <a:r>
              <a:rPr lang="cs-CZ" sz="27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7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постоянным</a:t>
            </a:r>
            <a:r>
              <a:rPr lang="cs-CZ" sz="27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7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сорежиссером</a:t>
            </a:r>
            <a:r>
              <a:rPr lang="cs-CZ" sz="27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7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Шоном</a:t>
            </a:r>
            <a:r>
              <a:rPr lang="cs-CZ" sz="27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7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Леви</a:t>
            </a:r>
            <a:r>
              <a:rPr lang="cs-CZ" sz="27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cs-CZ" sz="2700" b="1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своевременно</a:t>
            </a:r>
            <a:r>
              <a:rPr lang="cs-CZ" sz="2700" b="1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700" b="1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примкнувшим</a:t>
            </a:r>
            <a:r>
              <a:rPr lang="cs-CZ" sz="2700" b="1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7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Фрэнком</a:t>
            </a:r>
            <a:r>
              <a:rPr lang="cs-CZ" sz="27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7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Дарабонтом</a:t>
            </a:r>
            <a:r>
              <a:rPr lang="cs-CZ" sz="27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cs-CZ" sz="27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кого</a:t>
            </a:r>
            <a:r>
              <a:rPr lang="cs-CZ" sz="27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7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удивит</a:t>
            </a:r>
            <a:r>
              <a:rPr lang="cs-CZ" sz="27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7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приглашение</a:t>
            </a:r>
            <a:r>
              <a:rPr lang="cs-CZ" sz="27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7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лучшего</a:t>
            </a:r>
            <a:r>
              <a:rPr lang="cs-CZ" sz="27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700" b="1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экранизатора</a:t>
            </a:r>
            <a:r>
              <a:rPr lang="cs-CZ" sz="2700" b="1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7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Стивена</a:t>
            </a:r>
            <a:r>
              <a:rPr lang="cs-CZ" sz="27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7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Кинга</a:t>
            </a:r>
            <a:r>
              <a:rPr lang="cs-CZ" sz="27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?) </a:t>
            </a:r>
            <a:r>
              <a:rPr lang="cs-CZ" sz="2700" b="1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справились</a:t>
            </a:r>
            <a:r>
              <a:rPr lang="cs-CZ" sz="2700" b="1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700" b="1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cs-CZ" sz="2700" b="1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700" b="1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крепкую</a:t>
            </a:r>
            <a:r>
              <a:rPr lang="cs-CZ" sz="2700" b="1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700" b="1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четверку</a:t>
            </a:r>
            <a:r>
              <a:rPr lang="cs-CZ" sz="2700" b="1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с </a:t>
            </a:r>
            <a:r>
              <a:rPr lang="cs-CZ" sz="2700" b="1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плюсом</a:t>
            </a:r>
            <a:r>
              <a:rPr lang="cs-CZ" sz="27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br>
              <a:rPr lang="cs-CZ" sz="27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cs-CZ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br>
              <a:rPr lang="cs-CZ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4385F9E-5BC8-ADA4-A66D-78913F4A0B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cs-CZ" sz="7400" dirty="0">
                <a:solidFill>
                  <a:srgbClr val="0070C0"/>
                </a:solidFill>
              </a:rPr>
              <a:t>s pohotovým (spolurežisérem) Frankem </a:t>
            </a:r>
            <a:r>
              <a:rPr lang="cs-CZ" sz="7400" dirty="0" err="1">
                <a:solidFill>
                  <a:srgbClr val="0070C0"/>
                </a:solidFill>
              </a:rPr>
              <a:t>Darabontem</a:t>
            </a:r>
            <a:endParaRPr lang="cs-CZ" sz="7400" dirty="0">
              <a:solidFill>
                <a:srgbClr val="0070C0"/>
              </a:solidFill>
            </a:endParaRPr>
          </a:p>
          <a:p>
            <a:r>
              <a:rPr lang="cs-CZ" sz="7400" dirty="0">
                <a:solidFill>
                  <a:srgbClr val="0070C0"/>
                </a:solidFill>
              </a:rPr>
              <a:t>včasně zakračujícím </a:t>
            </a:r>
            <a:r>
              <a:rPr lang="cs-CZ" sz="7400" dirty="0" err="1">
                <a:solidFill>
                  <a:srgbClr val="0070C0"/>
                </a:solidFill>
              </a:rPr>
              <a:t>Frenkem</a:t>
            </a:r>
            <a:r>
              <a:rPr lang="cs-CZ" sz="7400" dirty="0">
                <a:solidFill>
                  <a:srgbClr val="0070C0"/>
                </a:solidFill>
              </a:rPr>
              <a:t> </a:t>
            </a:r>
            <a:r>
              <a:rPr lang="cs-CZ" sz="7400" dirty="0" err="1">
                <a:solidFill>
                  <a:srgbClr val="0070C0"/>
                </a:solidFill>
              </a:rPr>
              <a:t>Darabontem</a:t>
            </a:r>
            <a:endParaRPr lang="cs-CZ" sz="7400" dirty="0">
              <a:solidFill>
                <a:srgbClr val="0070C0"/>
              </a:solidFill>
            </a:endParaRPr>
          </a:p>
          <a:p>
            <a:r>
              <a:rPr lang="cs-CZ" sz="7400" dirty="0">
                <a:solidFill>
                  <a:srgbClr val="0070C0"/>
                </a:solidFill>
              </a:rPr>
              <a:t>všudypřítomným F.D.</a:t>
            </a:r>
          </a:p>
          <a:p>
            <a:r>
              <a:rPr lang="cs-CZ" sz="7400" dirty="0">
                <a:solidFill>
                  <a:srgbClr val="0070C0"/>
                </a:solidFill>
              </a:rPr>
              <a:t>s připojením Franka </a:t>
            </a:r>
            <a:r>
              <a:rPr lang="cs-CZ" sz="7400" dirty="0" err="1">
                <a:solidFill>
                  <a:srgbClr val="0070C0"/>
                </a:solidFill>
              </a:rPr>
              <a:t>Darabonta</a:t>
            </a:r>
            <a:endParaRPr lang="cs-CZ" sz="7400" dirty="0">
              <a:solidFill>
                <a:srgbClr val="0070C0"/>
              </a:solidFill>
            </a:endParaRPr>
          </a:p>
          <a:p>
            <a:endParaRPr lang="cs-CZ" sz="7400" dirty="0">
              <a:solidFill>
                <a:srgbClr val="0070C0"/>
              </a:solidFill>
            </a:endParaRPr>
          </a:p>
          <a:p>
            <a:r>
              <a:rPr lang="cs-CZ" sz="7400" dirty="0">
                <a:solidFill>
                  <a:srgbClr val="0070C0"/>
                </a:solidFill>
              </a:rPr>
              <a:t>Správný překlad:</a:t>
            </a:r>
          </a:p>
          <a:p>
            <a:r>
              <a:rPr lang="cs-CZ" sz="7400" dirty="0">
                <a:solidFill>
                  <a:srgbClr val="0070C0"/>
                </a:solidFill>
              </a:rPr>
              <a:t>se zavčas osloveným F.D.</a:t>
            </a:r>
          </a:p>
          <a:p>
            <a:r>
              <a:rPr lang="cs-CZ" sz="7400" dirty="0">
                <a:solidFill>
                  <a:srgbClr val="0070C0"/>
                </a:solidFill>
              </a:rPr>
              <a:t>Lze i : díky včasnému příchodu F.D.</a:t>
            </a:r>
          </a:p>
          <a:p>
            <a:endParaRPr lang="cs-CZ" sz="7400" dirty="0">
              <a:solidFill>
                <a:srgbClr val="0070C0"/>
              </a:solidFill>
            </a:endParaRPr>
          </a:p>
          <a:p>
            <a:r>
              <a:rPr lang="cs-CZ" sz="7400" dirty="0">
                <a:solidFill>
                  <a:srgbClr val="0070C0"/>
                </a:solidFill>
              </a:rPr>
              <a:t>Stephen King:</a:t>
            </a:r>
          </a:p>
          <a:p>
            <a:r>
              <a:rPr lang="cs-CZ" sz="7400" dirty="0">
                <a:solidFill>
                  <a:srgbClr val="0070C0"/>
                </a:solidFill>
              </a:rPr>
              <a:t>lepší filmař, stálý producent, nejlepší filmař,  nejlepší </a:t>
            </a:r>
            <a:r>
              <a:rPr lang="cs-CZ" sz="7400" dirty="0" err="1">
                <a:solidFill>
                  <a:srgbClr val="0070C0"/>
                </a:solidFill>
              </a:rPr>
              <a:t>obrazátor</a:t>
            </a:r>
            <a:r>
              <a:rPr lang="cs-CZ" sz="7400" dirty="0">
                <a:solidFill>
                  <a:srgbClr val="0070C0"/>
                </a:solidFill>
              </a:rPr>
              <a:t>, režisér, nejlepší scénárista, známý spisovatel,…</a:t>
            </a:r>
          </a:p>
          <a:p>
            <a:r>
              <a:rPr lang="cs-CZ" sz="7400" b="1" dirty="0">
                <a:solidFill>
                  <a:srgbClr val="0070C0"/>
                </a:solidFill>
              </a:rPr>
              <a:t>nejlepší tvůrce filmových adaptací</a:t>
            </a:r>
          </a:p>
          <a:p>
            <a:endParaRPr lang="cs-CZ" sz="7400" dirty="0">
              <a:solidFill>
                <a:srgbClr val="0070C0"/>
              </a:solidFill>
            </a:endParaRPr>
          </a:p>
          <a:p>
            <a:endParaRPr lang="cs-CZ" sz="7400" dirty="0">
              <a:solidFill>
                <a:srgbClr val="0070C0"/>
              </a:solidFill>
            </a:endParaRPr>
          </a:p>
          <a:p>
            <a:endParaRPr lang="cs-CZ" sz="7400" dirty="0">
              <a:solidFill>
                <a:srgbClr val="0070C0"/>
              </a:solidFill>
            </a:endParaRPr>
          </a:p>
          <a:p>
            <a:r>
              <a:rPr lang="cs-CZ" sz="7400" dirty="0">
                <a:solidFill>
                  <a:srgbClr val="0070C0"/>
                </a:solidFill>
              </a:rPr>
              <a:t>Významový posun:</a:t>
            </a:r>
          </a:p>
          <a:p>
            <a:r>
              <a:rPr lang="cs-CZ" sz="7400" dirty="0">
                <a:solidFill>
                  <a:srgbClr val="0070C0"/>
                </a:solidFill>
              </a:rPr>
              <a:t>…který v tomto úkolu obstál na jedničku (s hvězdičkou)</a:t>
            </a:r>
          </a:p>
          <a:p>
            <a:r>
              <a:rPr lang="cs-CZ" sz="7400" dirty="0">
                <a:solidFill>
                  <a:srgbClr val="0070C0"/>
                </a:solidFill>
              </a:rPr>
              <a:t>…(úkol) splnili na čistou jedničku s hvězdičkou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91671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F3EF1C-7D9C-D0CC-3FDD-6A17E9475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solidFill>
                  <a:srgbClr val="0070C0"/>
                </a:solidFill>
              </a:rPr>
              <a:t>Originál publicistického textu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88BF31F-76A6-2315-66B2-9084F6ED8C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Спасибо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братья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Дафферы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it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was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fun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И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последний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сезон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с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эпичным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двухчасовым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финалом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вполне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тянущим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достойный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полный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метр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и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все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это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десятилетие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навсегда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маркированное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«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Очень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странными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делами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» —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флагманским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проектом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Netflix.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Сериал-блокбастер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Дафферов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описал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апокалиптическую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декаду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с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утешительной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ностальгической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интонацией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—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постмодернистское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отстранение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братья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использовали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как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целительный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эликсир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не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забывая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в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должной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мере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пугать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свою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разношерстную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аудиторию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Сочетание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страшного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с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милым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оказалось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неотразимым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Недовольных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найдется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достаточно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Такова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участь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последних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сезонов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популярных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народных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сериалов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особенно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если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в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главных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ролях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заняты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неотвратимо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растущие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дети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—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вспомним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«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Гарри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Поттера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».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Не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каждый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раз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удается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успешно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повышать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ставки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соответствовать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ожиданиям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не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всякий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нюанс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под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контролем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у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создателей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Мальчики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девочки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стали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чересчур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взрослыми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ожидание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слишком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затянулось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героев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личных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сюжетных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линий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к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финалу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стало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многовато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—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как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слез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ужасов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эмоциональных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манипуляций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Необходимость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представить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публике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что-то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впечатляюще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новое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одновременно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продолжать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кормить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ее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привычными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блюдами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—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тяжелый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крест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однако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Дафферы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с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их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постоянным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сорежиссером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Шоном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Леви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своевременно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примкнувшим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Фрэнком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Дарабонтом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кого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удивит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приглашение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лучшего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экранизатора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Стивена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Кинга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?)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справились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крепкую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четверку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с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плюсом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36280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356299-77DC-F685-08CD-5E886B849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u="sng" dirty="0">
                <a:solidFill>
                  <a:srgbClr val="0070C0"/>
                </a:solidFill>
              </a:rPr>
              <a:t>Jedna z možných verzí</a:t>
            </a:r>
            <a:r>
              <a:rPr lang="cs-CZ" sz="3600" dirty="0">
                <a:solidFill>
                  <a:srgbClr val="0070C0"/>
                </a:solidFill>
              </a:rPr>
              <a:t> překladu publicistického textu</a:t>
            </a:r>
            <a:endParaRPr lang="cs-CZ" sz="36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D7FF363-726A-A4E0-6E77-5A711E47F2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Děkujeme, bratři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Dufferové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byla to zábava. Poslední sezóna s epickým dvouhodinovým finále, které by klidně mohlo aspirovat na celovečerní film, i celá tato dekáda, navždy poznamenaná „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Stranger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Things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“ – vlajkovým projektem Netflixu. Seriálový trhák bratrů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Dufferových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popsal apokalyptickou dekádu s utěšujícím nostalgickým podtónem – postmoderní odcizení použili bratři jako léčivý elixír, ovšem nezapomněli přitom ani náležitě děsit své různorodé publikum. Kombinace strašidelného a roztomilého se ukázala jako velmi účinná. 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Nespokojených se najde dost. To je osud posledních sezón populárních a oblíbených seriálů, zejména pokud v hlavních rolích hrají nevyhnutelně rostoucí děti – stačí vzpomenout „Harryho Pottera“. Ne vždy se podaří úspěšně zvedat nároky a plnit očekávání, ne každý detail mají tvůrci pod kontrolou. Chlapci a dívky až moc dospěli, čekání se příliš protáhlo, hrdinů a osobních dějových linií bylo ke konci příliš mnoho – stejně jako slz, hrůz a emocionálních manipulací. Nutnost představit divákům něco působivě nového a zároveň je nadále krmit tím, na co byli zvyklí, je těžký kříž, ale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Dufferovi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se svým stálým spolurežisérem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Shawnem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Levym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 zavčas přizvaným Frankem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Darabontem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(koho překvapí pozvání nejlepšího tvůrce filmových adaptací Stephena Kinga?) si poradili na lepší dvojku.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cs-CZ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cs-CZ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470526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269A7A-D4C1-C93B-2AFA-CEDFED179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solidFill>
                  <a:srgbClr val="0070C0"/>
                </a:solidFill>
              </a:rPr>
              <a:t>Originál uměleckého textu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6C0AE2-E896-FF67-6DDA-11525AF3DB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2126"/>
            <a:ext cx="10515600" cy="5141495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9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Один раз мы, четверо ребят, распрыгались по коридору дикими козлами, и уборщица, здоровенная тетя Настя, зашипев матом, поперла на нас огромной глыбой, норовя ухватить всех четверых разом. О, мы, как нечаянные сопли, брызнули от нее по сторонам! Я столкнулась с одноклассником Лешкой и, отлетев от него, угодила задом в ведро с водой, принадлежащее  все той же тете Насте. Я думала, она сожрет меня там же вместе с этим ведром! Но нет! Она вытащила меня за шкирку и, мокрозадую, поволокла к учительнице на разборки. </a:t>
            </a:r>
            <a:endParaRPr lang="cs-CZ" sz="2900" kern="100" dirty="0">
              <a:solidFill>
                <a:srgbClr val="0070C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9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Долго судили-рядили; наконец решили, что во всем виноват Лешка – его тут же отправили за матерью, а меня вроде как признали жертвой  и посадили на горячую батарею, «сушить репутацию».  Он вернулся через полчаса, уже получивший «люлей» от вырванной с работы мамаши. Заплаканный и униженный прошептал: «Прости, Света!», а я со своего «чугунного трона», не менее униженная, так же тихо проговорила: «Прощаю». Следующим уроком было пение. Я помню слова песни, которюу мы разучивали:</a:t>
            </a:r>
            <a:endParaRPr lang="cs-CZ" sz="2900" kern="100" dirty="0">
              <a:solidFill>
                <a:srgbClr val="0070C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2900" i="1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Встаньте все люди! Встаньте, чилийцы!</a:t>
            </a:r>
            <a:endParaRPr lang="cs-CZ" sz="2900" kern="100" dirty="0">
              <a:solidFill>
                <a:srgbClr val="0070C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2900" i="1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Мы вам еше отомстим, кровопийцы!</a:t>
            </a:r>
            <a:endParaRPr lang="cs-CZ" sz="2900" kern="100" dirty="0">
              <a:solidFill>
                <a:srgbClr val="0070C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2900" i="1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Мы никогда не падем на колени!</a:t>
            </a:r>
            <a:endParaRPr lang="cs-CZ" sz="2900" kern="100" dirty="0">
              <a:solidFill>
                <a:srgbClr val="0070C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2900" i="1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 наших сердцах русский вождь,</a:t>
            </a:r>
            <a:endParaRPr lang="cs-CZ" sz="2900" kern="100" dirty="0">
              <a:solidFill>
                <a:srgbClr val="0070C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2900" i="1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Русский Ленин.</a:t>
            </a:r>
            <a:endParaRPr lang="cs-CZ" sz="2900" i="1" kern="100" dirty="0">
              <a:solidFill>
                <a:srgbClr val="0070C0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cs-CZ" sz="2900" i="1" kern="100" dirty="0">
              <a:solidFill>
                <a:srgbClr val="0070C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29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 Лешкой мы больше не дружили. А меня еще долго обзывали «мокрая ж...»</a:t>
            </a:r>
            <a:endParaRPr lang="cs-CZ" sz="2900" kern="100" dirty="0">
              <a:solidFill>
                <a:srgbClr val="0070C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534690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u="sng" dirty="0">
                <a:solidFill>
                  <a:srgbClr val="0070C0"/>
                </a:solidFill>
              </a:rPr>
              <a:t>Jedna z možných verzí </a:t>
            </a:r>
            <a:r>
              <a:rPr lang="cs-CZ" sz="3600" dirty="0">
                <a:solidFill>
                  <a:srgbClr val="0070C0"/>
                </a:solidFill>
              </a:rPr>
              <a:t>překladu uměleckého textu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532021"/>
            <a:ext cx="10515600" cy="522972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Aft>
                <a:spcPts val="800"/>
              </a:spcAft>
              <a:buNone/>
            </a:pP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Jednou jsme my čtyři děcka skákaly po chodbě jako utržení ze řetězu a uklízečka, statná teta Nasťa, sprostě zaklela, vrhla se na nás s obrovským kbelíkem a snažila se chytit všechny čtyři najednou. A my jsme jako nečekaná rýma od ní odletěli na všechny strany! Narazila jsem do spolužáka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Ljošky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 vlítla jsem zadkem do kbelíku s vodou, který patřil téže tetě Nastě. Myslela jsem, že mě tam spolu s tím kbelíkem sežere! Ale ne! Vytáhla mě za límec a s mokrým zadkem mě odtáhla k učitelce na kobereček. </a:t>
            </a:r>
          </a:p>
          <a:p>
            <a:pPr marL="0" indent="0">
              <a:lnSpc>
                <a:spcPct val="100000"/>
              </a:lnSpc>
              <a:spcAft>
                <a:spcPts val="800"/>
              </a:spcAft>
              <a:buNone/>
            </a:pP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Dlouho se radili a dohadovali a nakonec rozhodli, že za všechno může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Ljoška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– hned ho poslali za matkou a ze mě udělali oběť. Posadili mě na horké topení, abych si „vysušila svou reputaci“. 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Ljoška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se vrátil za půl hodiny, už po výprasku od matky, kterou vytáhli z práce. Se slzami v očích poníženě zašeptal: „Odpusť mi, </a:t>
            </a:r>
            <a:r>
              <a:rPr lang="cs-CZ" sz="1800" kern="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Světo</a:t>
            </a: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!“, a já ze svého „litinového trůnu“, neméně ponížená, stejně tiše odpověděla: „Odpouštím“. Další hodinu jsme měli zpěv. Pamatuji si slova písně, kterou jsme se učili: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Vstaňte všichni lidé! Vstaňte, Chilané!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Ještě se vám pomstíme, krvežíznivci!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Nikdy nepadneme na kolena!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 našich srdcích je ruský vůdce,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ruský Lenin.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800" kern="100" dirty="0">
              <a:solidFill>
                <a:srgbClr val="0070C0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800" kern="100" dirty="0">
                <a:solidFill>
                  <a:srgbClr val="0070C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 </a:t>
            </a:r>
            <a:r>
              <a:rPr lang="cs-CZ" sz="1800" kern="100" dirty="0" err="1">
                <a:solidFill>
                  <a:srgbClr val="0070C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Ljoškou</a:t>
            </a:r>
            <a:r>
              <a:rPr lang="cs-CZ" sz="1800" kern="100" dirty="0">
                <a:solidFill>
                  <a:srgbClr val="0070C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jsme se přestali kamarádit. A na mě ještě dlouho pokřikovali „mokrá </a:t>
            </a:r>
            <a:r>
              <a:rPr lang="cs-CZ" sz="1800" kern="100" dirty="0" err="1">
                <a:solidFill>
                  <a:srgbClr val="0070C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</a:t>
            </a:r>
            <a:r>
              <a:rPr lang="cs-CZ" sz="1800" kern="100" dirty="0">
                <a:solidFill>
                  <a:srgbClr val="0070C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…“.</a:t>
            </a:r>
            <a:endParaRPr lang="cs-CZ" sz="1800" kern="100" dirty="0">
              <a:solidFill>
                <a:srgbClr val="0070C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Aft>
                <a:spcPts val="800"/>
              </a:spcAft>
              <a:buNone/>
            </a:pPr>
            <a:r>
              <a:rPr lang="cs-CZ" sz="16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8121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r>
              <a:rPr lang="cs-CZ" dirty="0"/>
              <a:t>Obecná doporučení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058091"/>
            <a:ext cx="10515600" cy="5118872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</a:pPr>
            <a:r>
              <a:rPr lang="cs-CZ" sz="3200" dirty="0"/>
              <a:t>Překladatel by měl chápat smysl překládaného textu a alespoň rámcově se vyznat v pojednávané problematice.</a:t>
            </a:r>
          </a:p>
          <a:p>
            <a:pPr>
              <a:lnSpc>
                <a:spcPct val="120000"/>
              </a:lnSpc>
            </a:pPr>
            <a:r>
              <a:rPr lang="cs-CZ" sz="3200" dirty="0"/>
              <a:t>V mnoha případech existuje více správných variant řešení – využívejme bohatství mateřského jazyka.</a:t>
            </a:r>
          </a:p>
          <a:p>
            <a:pPr>
              <a:lnSpc>
                <a:spcPct val="120000"/>
              </a:lnSpc>
            </a:pPr>
            <a:r>
              <a:rPr lang="cs-CZ" sz="3200" dirty="0">
                <a:solidFill>
                  <a:srgbClr val="0070C0"/>
                </a:solidFill>
              </a:rPr>
              <a:t>Vyvarujme se přílišné doslovnosti, nebojme se odpoutat od formy originálu (sémantická ekvivalence (význam) však musí zůstat zachována. Mějme na mysli, že i blízce příbuzné jazyky se od sebe mohou lišit:</a:t>
            </a:r>
          </a:p>
          <a:p>
            <a:pPr lvl="1">
              <a:lnSpc>
                <a:spcPct val="120000"/>
              </a:lnSpc>
            </a:pPr>
            <a:r>
              <a:rPr lang="cs-CZ" sz="2900" dirty="0"/>
              <a:t>Stejná forma může vyjadřovat různý obsah (stejný výraz může mít jiný význam)</a:t>
            </a:r>
          </a:p>
          <a:p>
            <a:pPr lvl="1">
              <a:lnSpc>
                <a:spcPct val="120000"/>
              </a:lnSpc>
            </a:pPr>
            <a:r>
              <a:rPr lang="cs-CZ" sz="2900" dirty="0"/>
              <a:t>Stejný obsah může být vyjádřen různými formami (jeden a tentýž význam se vyjadřuje různě</a:t>
            </a:r>
            <a:r>
              <a:rPr lang="cs-CZ" sz="2000" dirty="0"/>
              <a:t>)</a:t>
            </a:r>
          </a:p>
          <a:p>
            <a:pPr marL="457200" lvl="1" indent="0">
              <a:lnSpc>
                <a:spcPct val="120000"/>
              </a:lnSpc>
              <a:buNone/>
            </a:pPr>
            <a:endParaRPr lang="cs-CZ" sz="2000" dirty="0"/>
          </a:p>
          <a:p>
            <a:pPr marL="457200" lvl="1" indent="0">
              <a:lnSpc>
                <a:spcPct val="110000"/>
              </a:lnSpc>
              <a:buNone/>
            </a:pPr>
            <a:r>
              <a:rPr lang="cs-CZ" sz="3400" dirty="0">
                <a:latin typeface="Calibri" panose="020F0502020204030204" pitchFamily="34" charset="0"/>
                <a:cs typeface="Calibri" panose="020F0502020204030204" pitchFamily="34" charset="0"/>
              </a:rPr>
              <a:t>→ </a:t>
            </a:r>
            <a:r>
              <a:rPr lang="cs-CZ" sz="3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NEUSTÁLÉ OVĚŘOVÁNÍ VÝZNAMU VE SLOVNÍKU</a:t>
            </a:r>
            <a:r>
              <a:rPr lang="cs-CZ" sz="3400" dirty="0">
                <a:latin typeface="Calibri" panose="020F0502020204030204" pitchFamily="34" charset="0"/>
                <a:cs typeface="Calibri" panose="020F0502020204030204" pitchFamily="34" charset="0"/>
              </a:rPr>
              <a:t>, využívání překladačů omezme na minimum, přeložené vždy pečlivě zkontrolujme a upravme</a:t>
            </a:r>
            <a:endParaRPr lang="cs-CZ" sz="3400" dirty="0"/>
          </a:p>
          <a:p>
            <a:endParaRPr lang="cs-CZ" dirty="0"/>
          </a:p>
          <a:p>
            <a:r>
              <a:rPr lang="cs-CZ" sz="4000" dirty="0">
                <a:solidFill>
                  <a:srgbClr val="C00000"/>
                </a:solidFill>
              </a:rPr>
              <a:t>Dbejme na přirozenost vyjadřování</a:t>
            </a:r>
          </a:p>
          <a:p>
            <a:r>
              <a:rPr lang="cs-CZ" sz="4000" dirty="0">
                <a:solidFill>
                  <a:srgbClr val="C00000"/>
                </a:solidFill>
              </a:rPr>
              <a:t>Pěstujme kulturu mateřského jazyka</a:t>
            </a:r>
          </a:p>
          <a:p>
            <a:pPr marL="0" indent="0">
              <a:buNone/>
            </a:pPr>
            <a:endParaRPr lang="cs-CZ" dirty="0">
              <a:solidFill>
                <a:srgbClr val="C0000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748699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Závěrečné hodnocení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625600"/>
            <a:ext cx="10515600" cy="5080000"/>
          </a:xfrm>
        </p:spPr>
        <p:txBody>
          <a:bodyPr>
            <a:normAutofit fontScale="92500" lnSpcReduction="20000"/>
          </a:bodyPr>
          <a:lstStyle/>
          <a:p>
            <a:r>
              <a:rPr lang="cs-CZ" sz="2600" dirty="0"/>
              <a:t>Všichni jste se překladu zhostili výborně, byť s menšími nebo většími nedostatky. Ty jsou však vzhledem ke krátké době, kterou se učíte rusky, nepříliš podstatné. Klobouk dolů – ocenění byste si zasloužili všichni, bohužel počet hlavních cen a čestných uznání je omezený a porota měla velmi těžký úkol…</a:t>
            </a:r>
          </a:p>
          <a:p>
            <a:pPr marL="0" indent="0">
              <a:buNone/>
            </a:pPr>
            <a:r>
              <a:rPr lang="cs-CZ" sz="36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Překládejte!</a:t>
            </a:r>
          </a:p>
          <a:p>
            <a:pPr marL="0" indent="0">
              <a:buNone/>
            </a:pPr>
            <a:r>
              <a:rPr lang="cs-CZ" sz="2600" dirty="0">
                <a:latin typeface="Calibri" panose="020F0502020204030204" pitchFamily="34" charset="0"/>
                <a:cs typeface="Calibri" panose="020F0502020204030204" pitchFamily="34" charset="0"/>
              </a:rPr>
              <a:t>Zvažte možnost účasti v celostátní </a:t>
            </a:r>
            <a:r>
              <a:rPr lang="cs-CZ" sz="2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překladatelské soutěži Jiřího Levého </a:t>
            </a:r>
            <a:r>
              <a:rPr lang="cs-CZ" sz="2600" dirty="0">
                <a:latin typeface="Calibri" panose="020F0502020204030204" pitchFamily="34" charset="0"/>
                <a:cs typeface="Calibri" panose="020F0502020204030204" pitchFamily="34" charset="0"/>
              </a:rPr>
              <a:t>pro překladatele do 35 let. Veškeré informace najdete na:</a:t>
            </a:r>
          </a:p>
          <a:p>
            <a:pPr marL="0" indent="0">
              <a:buNone/>
            </a:pPr>
            <a:r>
              <a:rPr lang="cs-CZ" sz="2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www.obecprekladatelu.cz</a:t>
            </a:r>
            <a:endParaRPr lang="cs-CZ" sz="26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sz="2600" dirty="0">
                <a:latin typeface="Calibri" panose="020F0502020204030204" pitchFamily="34" charset="0"/>
                <a:cs typeface="Calibri" panose="020F0502020204030204" pitchFamily="34" charset="0"/>
              </a:rPr>
              <a:t>Případné individuální dotazy Vám rády zodpovíme na mailových adresách </a:t>
            </a:r>
            <a:r>
              <a:rPr lang="cs-CZ" sz="2600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zdenka.vychodilova@upol.cz</a:t>
            </a:r>
            <a:r>
              <a:rPr lang="cs-CZ" sz="2600" dirty="0">
                <a:latin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cs-CZ" sz="2600" dirty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martina.palusova@upol.cz</a:t>
            </a:r>
            <a:endParaRPr lang="cs-CZ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cs-CZ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cs-CZ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sz="2600" dirty="0">
                <a:latin typeface="Calibri" panose="020F0502020204030204" pitchFamily="34" charset="0"/>
                <a:cs typeface="Calibri" panose="020F0502020204030204" pitchFamily="34" charset="0"/>
              </a:rPr>
              <a:t>							Zdeňka Vychodilová</a:t>
            </a:r>
          </a:p>
          <a:p>
            <a:pPr marL="0" indent="0">
              <a:buNone/>
            </a:pPr>
            <a:r>
              <a:rPr lang="cs-CZ" sz="2600" dirty="0">
                <a:latin typeface="Calibri" panose="020F0502020204030204" pitchFamily="34" charset="0"/>
                <a:cs typeface="Calibri" panose="020F0502020204030204" pitchFamily="34" charset="0"/>
              </a:rPr>
              <a:t>							Martina </a:t>
            </a:r>
            <a:r>
              <a:rPr lang="cs-CZ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Pálušová</a:t>
            </a:r>
            <a:endParaRPr lang="cs-CZ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cs-CZ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cs-CZ" sz="26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cs-CZ" sz="26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9692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C00000"/>
                </a:solidFill>
              </a:rPr>
              <a:t>Kritéria hodnocení: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>
                <a:solidFill>
                  <a:srgbClr val="0070C0"/>
                </a:solidFill>
              </a:rPr>
              <a:t>Stylistická stránka (dodržení žánrově-stylistického ladění textu, dynamiky vyprávění, adekvátní převod hovorového jazyka, výrazy vhodné do daného kontextu, náležitý slovosled…)</a:t>
            </a:r>
          </a:p>
          <a:p>
            <a:r>
              <a:rPr lang="cs-CZ" dirty="0">
                <a:solidFill>
                  <a:srgbClr val="0070C0"/>
                </a:solidFill>
              </a:rPr>
              <a:t>Věcná správnost (adekvátní a ekvivalentní převod obsahové stránky textu, interference)</a:t>
            </a:r>
          </a:p>
          <a:p>
            <a:r>
              <a:rPr lang="cs-CZ" dirty="0">
                <a:solidFill>
                  <a:srgbClr val="0070C0"/>
                </a:solidFill>
              </a:rPr>
              <a:t>Gramatika a pravopis</a:t>
            </a:r>
          </a:p>
          <a:p>
            <a:r>
              <a:rPr lang="cs-CZ" dirty="0">
                <a:solidFill>
                  <a:srgbClr val="0070C0"/>
                </a:solidFill>
              </a:rPr>
              <a:t>Textová koherence a koheze (soudržnost textu jako celku a návaznost jeho jednotlivých úseků, plynulost líčení)</a:t>
            </a:r>
          </a:p>
          <a:p>
            <a:r>
              <a:rPr lang="cs-CZ" dirty="0">
                <a:solidFill>
                  <a:srgbClr val="0070C0"/>
                </a:solidFill>
              </a:rPr>
              <a:t>Kreativní překladatelský přístup, nápadité řešení obtížných pasáží („plusové body“)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10048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EFEEF0-C89B-6D01-6F75-180026A93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70C0"/>
                </a:solidFill>
              </a:rPr>
              <a:t>Strategie převodu vlastních jmen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92AB75A-B200-3A89-9EAA-48D7CC3EF5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35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«</a:t>
            </a:r>
            <a:r>
              <a:rPr lang="cs-CZ" sz="35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Очень</a:t>
            </a:r>
            <a:r>
              <a:rPr lang="cs-CZ" sz="35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35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странны</a:t>
            </a:r>
            <a:r>
              <a:rPr lang="ru-RU" sz="35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е</a:t>
            </a:r>
            <a:r>
              <a:rPr lang="cs-CZ" sz="35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35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дела</a:t>
            </a:r>
            <a:r>
              <a:rPr lang="cs-CZ" sz="35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»</a:t>
            </a:r>
            <a:endParaRPr lang="ru-RU" sz="3500" dirty="0">
              <a:solidFill>
                <a:srgbClr val="0070C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9600" dirty="0">
              <a:solidFill>
                <a:srgbClr val="0070C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9600" dirty="0">
              <a:solidFill>
                <a:srgbClr val="0070C0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4200" dirty="0">
              <a:solidFill>
                <a:srgbClr val="0070C0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F504159-6934-8F66-2E62-4A5742B12C7E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7010400" y="1825625"/>
            <a:ext cx="5181600" cy="4351338"/>
          </a:xfrm>
        </p:spPr>
        <p:txBody>
          <a:bodyPr>
            <a:normAutofit fontScale="62500" lnSpcReduction="20000"/>
          </a:bodyPr>
          <a:lstStyle/>
          <a:p>
            <a:r>
              <a:rPr lang="cs-CZ" sz="4100" dirty="0" err="1">
                <a:solidFill>
                  <a:srgbClr val="0070C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</a:t>
            </a:r>
            <a:r>
              <a:rPr lang="cs-CZ" sz="4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tranger</a:t>
            </a:r>
            <a:r>
              <a:rPr lang="cs-CZ" sz="4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4100" dirty="0" err="1">
                <a:solidFill>
                  <a:srgbClr val="0070C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</a:t>
            </a:r>
            <a:r>
              <a:rPr lang="cs-CZ" sz="41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hings</a:t>
            </a:r>
            <a:endParaRPr lang="ru-RU" sz="41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cs-CZ" sz="2800" i="1" dirty="0">
              <a:solidFill>
                <a:srgbClr val="0070C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2800" i="1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Studentské překladové varianty:</a:t>
            </a:r>
          </a:p>
          <a:p>
            <a:pPr marL="0" indent="0">
              <a:buNone/>
            </a:pPr>
            <a:r>
              <a:rPr lang="cs-CZ" sz="2800" dirty="0">
                <a:solidFill>
                  <a:srgbClr val="0070C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„</a:t>
            </a:r>
            <a:r>
              <a:rPr lang="cs-CZ" sz="2800" dirty="0" err="1">
                <a:solidFill>
                  <a:srgbClr val="0070C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Stranger</a:t>
            </a:r>
            <a:r>
              <a:rPr lang="cs-CZ" sz="2800" dirty="0">
                <a:solidFill>
                  <a:srgbClr val="0070C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solidFill>
                  <a:srgbClr val="0070C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Things</a:t>
            </a:r>
            <a:r>
              <a:rPr lang="cs-CZ" sz="2800" dirty="0">
                <a:solidFill>
                  <a:srgbClr val="0070C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“</a:t>
            </a:r>
          </a:p>
          <a:p>
            <a:pPr marL="0" indent="0">
              <a:buNone/>
            </a:pPr>
            <a:r>
              <a:rPr lang="cs-CZ" sz="2800" dirty="0">
                <a:solidFill>
                  <a:srgbClr val="0070C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„Velmi zvláštní díla“</a:t>
            </a:r>
          </a:p>
          <a:p>
            <a:pPr marL="0" indent="0">
              <a:buNone/>
            </a:pPr>
            <a:r>
              <a:rPr lang="cs-CZ" sz="2800" dirty="0">
                <a:solidFill>
                  <a:srgbClr val="0070C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„Podivné věci“</a:t>
            </a:r>
          </a:p>
          <a:p>
            <a:pPr marL="0" indent="0">
              <a:buNone/>
            </a:pPr>
            <a:r>
              <a:rPr lang="cs-CZ" sz="2800" dirty="0">
                <a:solidFill>
                  <a:srgbClr val="0070C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„Velmi divné věci“</a:t>
            </a:r>
          </a:p>
          <a:p>
            <a:pPr marL="0" indent="0">
              <a:buNone/>
            </a:pPr>
            <a:r>
              <a:rPr lang="cs-CZ" sz="2800" dirty="0">
                <a:solidFill>
                  <a:srgbClr val="0070C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„Docela podivuhodné věci“</a:t>
            </a:r>
          </a:p>
          <a:p>
            <a:pPr marL="0" indent="0">
              <a:buNone/>
            </a:pPr>
            <a:r>
              <a:rPr lang="cs-CZ" sz="2800" dirty="0">
                <a:solidFill>
                  <a:srgbClr val="0070C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„Velmi vlastenecká díla“</a:t>
            </a:r>
          </a:p>
          <a:p>
            <a:pPr marL="0" indent="0">
              <a:buNone/>
            </a:pPr>
            <a:r>
              <a:rPr lang="cs-CZ" sz="2800" dirty="0">
                <a:solidFill>
                  <a:srgbClr val="0070C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„Desetiletí zvláštních děl“</a:t>
            </a:r>
          </a:p>
          <a:p>
            <a:pPr marL="0" indent="0">
              <a:buNone/>
            </a:pPr>
            <a:r>
              <a:rPr lang="cs-CZ" sz="2800" dirty="0">
                <a:solidFill>
                  <a:srgbClr val="0070C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„Velmi podivné dílo“</a:t>
            </a:r>
          </a:p>
          <a:p>
            <a:pPr marL="0" indent="0">
              <a:buNone/>
            </a:pPr>
            <a:r>
              <a:rPr lang="cs-CZ" sz="2800" dirty="0">
                <a:solidFill>
                  <a:srgbClr val="0070C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„velmi zvláštní díla/o“, „velmi zvláštní záležitost“, „nejzvláštnější dílo“</a:t>
            </a:r>
          </a:p>
          <a:p>
            <a:endParaRPr lang="ru-RU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4344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3C0397-170B-DFAD-3CF4-4A36EADC3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70C0"/>
                </a:solidFill>
              </a:rPr>
              <a:t>Strategie převodu vlastních jmen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54BFCDF-360C-D8A5-84A1-082D239AC4C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endParaRPr lang="cs-CZ" sz="2800" dirty="0">
              <a:solidFill>
                <a:srgbClr val="0070C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cs-CZ" sz="28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братья</a:t>
            </a:r>
            <a:r>
              <a:rPr lang="cs-CZ" sz="28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Дафферы</a:t>
            </a:r>
            <a:endParaRPr lang="cs-CZ" sz="2800" dirty="0">
              <a:solidFill>
                <a:srgbClr val="0070C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rgbClr val="0070C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Шон Леви</a:t>
            </a:r>
          </a:p>
          <a:p>
            <a:r>
              <a:rPr lang="ru-RU" sz="28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Фрэнк Дарабонт</a:t>
            </a:r>
          </a:p>
          <a:p>
            <a:r>
              <a:rPr lang="ru-RU" dirty="0">
                <a:solidFill>
                  <a:srgbClr val="0070C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Стивен Кинг</a:t>
            </a:r>
            <a:endParaRPr lang="cs-CZ" sz="2800" dirty="0">
              <a:solidFill>
                <a:srgbClr val="0070C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A3EBAFC-5257-E6C6-A2E9-33E0914D4C8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</a:rPr>
              <a:t>Správně:</a:t>
            </a:r>
          </a:p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</a:rPr>
              <a:t>bratři </a:t>
            </a:r>
            <a:r>
              <a:rPr lang="cs-CZ" dirty="0" err="1">
                <a:solidFill>
                  <a:srgbClr val="0070C0"/>
                </a:solidFill>
              </a:rPr>
              <a:t>Dufferové</a:t>
            </a:r>
            <a:r>
              <a:rPr lang="cs-CZ" dirty="0">
                <a:solidFill>
                  <a:srgbClr val="0070C0"/>
                </a:solidFill>
              </a:rPr>
              <a:t>/</a:t>
            </a:r>
            <a:r>
              <a:rPr lang="cs-CZ" dirty="0" err="1">
                <a:solidFill>
                  <a:srgbClr val="0070C0"/>
                </a:solidFill>
              </a:rPr>
              <a:t>Dufferovi</a:t>
            </a:r>
            <a:endParaRPr lang="ru-RU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cs-CZ" dirty="0" err="1">
                <a:solidFill>
                  <a:srgbClr val="0070C0"/>
                </a:solidFill>
              </a:rPr>
              <a:t>Shawn</a:t>
            </a:r>
            <a:r>
              <a:rPr lang="cs-CZ" dirty="0">
                <a:solidFill>
                  <a:srgbClr val="0070C0"/>
                </a:solidFill>
              </a:rPr>
              <a:t> </a:t>
            </a:r>
            <a:r>
              <a:rPr lang="cs-CZ" dirty="0" err="1">
                <a:solidFill>
                  <a:srgbClr val="0070C0"/>
                </a:solidFill>
              </a:rPr>
              <a:t>Levy</a:t>
            </a:r>
            <a:endParaRPr lang="cs-CZ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</a:rPr>
              <a:t>Frank </a:t>
            </a:r>
            <a:r>
              <a:rPr lang="cs-CZ" dirty="0" err="1">
                <a:solidFill>
                  <a:srgbClr val="0070C0"/>
                </a:solidFill>
              </a:rPr>
              <a:t>Darabont</a:t>
            </a:r>
            <a:endParaRPr lang="cs-CZ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</a:rPr>
              <a:t>Stephen King</a:t>
            </a:r>
          </a:p>
          <a:p>
            <a:pPr marL="0" indent="0">
              <a:buNone/>
            </a:pPr>
            <a:endParaRPr lang="cs-CZ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cs-CZ" sz="2400" dirty="0">
                <a:solidFill>
                  <a:srgbClr val="0070C0"/>
                </a:solidFill>
              </a:rPr>
              <a:t>Chybný přepis:</a:t>
            </a:r>
          </a:p>
          <a:p>
            <a:pPr marL="0" indent="0">
              <a:buNone/>
            </a:pPr>
            <a:r>
              <a:rPr lang="cs-CZ" dirty="0" err="1">
                <a:solidFill>
                  <a:srgbClr val="0070C0"/>
                </a:solidFill>
              </a:rPr>
              <a:t>Dafferi</a:t>
            </a:r>
            <a:r>
              <a:rPr lang="cs-CZ" dirty="0">
                <a:solidFill>
                  <a:srgbClr val="0070C0"/>
                </a:solidFill>
              </a:rPr>
              <a:t>, </a:t>
            </a:r>
            <a:r>
              <a:rPr lang="cs-CZ" dirty="0" err="1">
                <a:solidFill>
                  <a:srgbClr val="0070C0"/>
                </a:solidFill>
              </a:rPr>
              <a:t>Dafferovi</a:t>
            </a:r>
            <a:endParaRPr lang="cs-CZ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cs-CZ" dirty="0" err="1">
                <a:solidFill>
                  <a:srgbClr val="0070C0"/>
                </a:solidFill>
              </a:rPr>
              <a:t>Šón</a:t>
            </a:r>
            <a:r>
              <a:rPr lang="cs-CZ" dirty="0">
                <a:solidFill>
                  <a:srgbClr val="0070C0"/>
                </a:solidFill>
              </a:rPr>
              <a:t> </a:t>
            </a:r>
            <a:r>
              <a:rPr lang="cs-CZ" dirty="0" err="1">
                <a:solidFill>
                  <a:srgbClr val="0070C0"/>
                </a:solidFill>
              </a:rPr>
              <a:t>Levi</a:t>
            </a:r>
            <a:endParaRPr lang="cs-CZ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</a:rPr>
              <a:t>Shon Lee</a:t>
            </a:r>
          </a:p>
          <a:p>
            <a:pPr marL="0" indent="0">
              <a:buNone/>
            </a:pPr>
            <a:r>
              <a:rPr lang="cs-CZ" dirty="0" err="1">
                <a:solidFill>
                  <a:srgbClr val="0070C0"/>
                </a:solidFill>
              </a:rPr>
              <a:t>Stievn</a:t>
            </a:r>
            <a:r>
              <a:rPr lang="cs-CZ" dirty="0">
                <a:solidFill>
                  <a:srgbClr val="0070C0"/>
                </a:solidFill>
              </a:rPr>
              <a:t> King</a:t>
            </a:r>
          </a:p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</a:rPr>
              <a:t>Steven King</a:t>
            </a:r>
            <a:endParaRPr lang="ru-RU" dirty="0">
              <a:solidFill>
                <a:srgbClr val="0070C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71720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FF5CBD-6D5C-E1A1-2734-1B90A944F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0070C0"/>
                </a:solidFill>
              </a:rPr>
              <a:t>	   </a:t>
            </a:r>
            <a:r>
              <a:rPr lang="cs-CZ" dirty="0">
                <a:solidFill>
                  <a:srgbClr val="0070C0"/>
                </a:solidFill>
              </a:rPr>
              <a:t>Strategie převodu vlastních jmen</a:t>
            </a:r>
            <a:br>
              <a:rPr lang="cs-CZ" dirty="0">
                <a:solidFill>
                  <a:srgbClr val="0070C0"/>
                </a:solidFill>
              </a:rPr>
            </a:br>
            <a:r>
              <a:rPr lang="ru-RU" dirty="0">
                <a:solidFill>
                  <a:srgbClr val="0070C0"/>
                </a:solidFill>
              </a:rPr>
              <a:t>					</a:t>
            </a:r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E1195D6-EA23-93F7-5D5D-5BC20D9231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55558"/>
            <a:ext cx="5181600" cy="4821405"/>
          </a:xfrm>
        </p:spPr>
        <p:txBody>
          <a:bodyPr>
            <a:noAutofit/>
          </a:bodyPr>
          <a:lstStyle/>
          <a:p>
            <a:r>
              <a:rPr lang="ru-RU" sz="2000" dirty="0">
                <a:solidFill>
                  <a:srgbClr val="0070C0"/>
                </a:solidFill>
              </a:rPr>
              <a:t>Лешка  </a:t>
            </a:r>
            <a:r>
              <a:rPr lang="cs-CZ" sz="2000" b="0" i="0" dirty="0">
                <a:solidFill>
                  <a:srgbClr val="0070C0"/>
                </a:solidFill>
                <a:effectLst/>
                <a:latin typeface="Ubuntu" panose="020F0502020204030204" pitchFamily="34" charset="0"/>
              </a:rPr>
              <a:t>←</a:t>
            </a:r>
            <a:r>
              <a:rPr lang="cs-CZ" sz="2000" b="0" i="0" dirty="0">
                <a:solidFill>
                  <a:srgbClr val="444444"/>
                </a:solidFill>
                <a:effectLst/>
                <a:latin typeface="Ubuntu" panose="020F0502020204030204" pitchFamily="34" charset="0"/>
              </a:rPr>
              <a:t>  </a:t>
            </a:r>
            <a:r>
              <a:rPr lang="ru-RU" sz="2000" dirty="0">
                <a:solidFill>
                  <a:srgbClr val="0070C0"/>
                </a:solidFill>
              </a:rPr>
              <a:t>Алексей</a:t>
            </a:r>
            <a:endParaRPr lang="cs-CZ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cs-CZ" sz="2000" i="1" dirty="0">
                <a:solidFill>
                  <a:srgbClr val="0070C0"/>
                </a:solidFill>
              </a:rPr>
              <a:t>    Domácké podoby:</a:t>
            </a:r>
            <a:endParaRPr lang="ru-RU" sz="2000" i="1" dirty="0">
              <a:solidFill>
                <a:srgbClr val="0070C0"/>
              </a:solidFill>
            </a:endParaRPr>
          </a:p>
          <a:p>
            <a:r>
              <a:rPr lang="ru-RU" sz="2000" b="0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Алёха, Лёха, Алёша, Лёша, Алёня, Лёня, Алёка, Алека, Лёка, Лека, Лёля, Аля, Алюня, Люня, Лексейка, Лекса, Лекся, Лёкса, Лёкся</a:t>
            </a:r>
            <a:r>
              <a:rPr lang="cs-CZ" sz="2000" b="0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a další</a:t>
            </a:r>
            <a:endParaRPr lang="ru-RU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ru-RU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ru-RU" sz="2000" dirty="0">
              <a:solidFill>
                <a:srgbClr val="0070C0"/>
              </a:solidFill>
            </a:endParaRPr>
          </a:p>
          <a:p>
            <a:endParaRPr lang="cs-CZ" sz="2000" dirty="0">
              <a:solidFill>
                <a:srgbClr val="0070C0"/>
              </a:solidFill>
            </a:endParaRPr>
          </a:p>
          <a:p>
            <a:r>
              <a:rPr lang="ru-RU" sz="2000" dirty="0">
                <a:solidFill>
                  <a:srgbClr val="0070C0"/>
                </a:solidFill>
              </a:rPr>
              <a:t>Света</a:t>
            </a:r>
          </a:p>
          <a:p>
            <a:endParaRPr lang="ru-RU" sz="2000" dirty="0">
              <a:solidFill>
                <a:srgbClr val="0070C0"/>
              </a:solidFill>
            </a:endParaRPr>
          </a:p>
          <a:p>
            <a:endParaRPr lang="ru-RU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cs-CZ" sz="2000" dirty="0">
              <a:solidFill>
                <a:srgbClr val="0070C0"/>
              </a:solidFill>
            </a:endParaRPr>
          </a:p>
          <a:p>
            <a:r>
              <a:rPr lang="ru-RU" sz="2000" dirty="0">
                <a:solidFill>
                  <a:srgbClr val="0070C0"/>
                </a:solidFill>
              </a:rPr>
              <a:t>чилийцы</a:t>
            </a:r>
            <a:endParaRPr lang="cs-CZ" sz="2000" dirty="0">
              <a:solidFill>
                <a:srgbClr val="0070C0"/>
              </a:solidFill>
            </a:endParaRP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8D3700D5-B1C4-7690-5641-4A9E350A8A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355558"/>
            <a:ext cx="5181600" cy="5285874"/>
          </a:xfrm>
        </p:spPr>
        <p:txBody>
          <a:bodyPr>
            <a:noAutofit/>
          </a:bodyPr>
          <a:lstStyle/>
          <a:p>
            <a:r>
              <a:rPr lang="cs-CZ" sz="2000" i="1" dirty="0">
                <a:solidFill>
                  <a:srgbClr val="0070C0"/>
                </a:solidFill>
              </a:rPr>
              <a:t>Studentské překladové varianty:</a:t>
            </a:r>
          </a:p>
          <a:p>
            <a:r>
              <a:rPr lang="cs-CZ" sz="2000" dirty="0" err="1">
                <a:solidFill>
                  <a:srgbClr val="0070C0"/>
                </a:solidFill>
              </a:rPr>
              <a:t>Ljoška</a:t>
            </a:r>
            <a:endParaRPr lang="cs-CZ" sz="2000" dirty="0">
              <a:solidFill>
                <a:srgbClr val="0070C0"/>
              </a:solidFill>
            </a:endParaRPr>
          </a:p>
          <a:p>
            <a:r>
              <a:rPr lang="cs-CZ" sz="2000" dirty="0">
                <a:solidFill>
                  <a:srgbClr val="0070C0"/>
                </a:solidFill>
              </a:rPr>
              <a:t>Leška</a:t>
            </a:r>
          </a:p>
          <a:p>
            <a:r>
              <a:rPr lang="cs-CZ" sz="2000" dirty="0">
                <a:solidFill>
                  <a:srgbClr val="0070C0"/>
                </a:solidFill>
              </a:rPr>
              <a:t>Lexa</a:t>
            </a:r>
          </a:p>
          <a:p>
            <a:r>
              <a:rPr lang="cs-CZ" sz="2000" dirty="0">
                <a:solidFill>
                  <a:srgbClr val="0070C0"/>
                </a:solidFill>
              </a:rPr>
              <a:t>Lešek</a:t>
            </a:r>
          </a:p>
          <a:p>
            <a:r>
              <a:rPr lang="cs-CZ" sz="2000" dirty="0">
                <a:solidFill>
                  <a:srgbClr val="0070C0"/>
                </a:solidFill>
              </a:rPr>
              <a:t>Sašenka</a:t>
            </a:r>
          </a:p>
          <a:p>
            <a:r>
              <a:rPr lang="cs-CZ" sz="2000" dirty="0">
                <a:solidFill>
                  <a:srgbClr val="0070C0"/>
                </a:solidFill>
              </a:rPr>
              <a:t>Aleš</a:t>
            </a:r>
          </a:p>
          <a:p>
            <a:endParaRPr lang="cs-CZ" sz="2000" dirty="0">
              <a:solidFill>
                <a:srgbClr val="0070C0"/>
              </a:solidFill>
            </a:endParaRPr>
          </a:p>
          <a:p>
            <a:r>
              <a:rPr lang="cs-CZ" sz="2000" dirty="0">
                <a:solidFill>
                  <a:srgbClr val="0070C0"/>
                </a:solidFill>
              </a:rPr>
              <a:t>Světa, Světa</a:t>
            </a:r>
          </a:p>
          <a:p>
            <a:r>
              <a:rPr lang="cs-CZ" sz="2000" dirty="0" err="1">
                <a:solidFill>
                  <a:srgbClr val="0070C0"/>
                </a:solidFill>
              </a:rPr>
              <a:t>Svéťa</a:t>
            </a:r>
            <a:endParaRPr lang="cs-CZ" sz="2000" dirty="0">
              <a:solidFill>
                <a:srgbClr val="0070C0"/>
              </a:solidFill>
            </a:endParaRPr>
          </a:p>
          <a:p>
            <a:r>
              <a:rPr lang="cs-CZ" sz="2000" dirty="0">
                <a:solidFill>
                  <a:srgbClr val="0070C0"/>
                </a:solidFill>
              </a:rPr>
              <a:t>Světla</a:t>
            </a:r>
          </a:p>
          <a:p>
            <a:r>
              <a:rPr lang="cs-CZ" sz="2000" dirty="0">
                <a:solidFill>
                  <a:srgbClr val="0070C0"/>
                </a:solidFill>
              </a:rPr>
              <a:t>Světlana</a:t>
            </a:r>
          </a:p>
          <a:p>
            <a:r>
              <a:rPr lang="cs-CZ" sz="2000" dirty="0">
                <a:solidFill>
                  <a:srgbClr val="0070C0"/>
                </a:solidFill>
              </a:rPr>
              <a:t>Chilané</a:t>
            </a:r>
          </a:p>
        </p:txBody>
      </p:sp>
    </p:spTree>
    <p:extLst>
      <p:ext uri="{BB962C8B-B14F-4D97-AF65-F5344CB8AC3E}">
        <p14:creationId xmlns:p14="http://schemas.microsoft.com/office/powerpoint/2010/main" val="3492902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70C0"/>
                </a:solidFill>
              </a:rPr>
              <a:t>„zrádní přátelé“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554480"/>
            <a:ext cx="5181600" cy="46224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отстранение</a:t>
            </a:r>
            <a:endParaRPr lang="cs-CZ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(постмодернистское отстранение)</a:t>
            </a:r>
            <a:endParaRPr lang="cs-CZ" dirty="0">
              <a:solidFill>
                <a:srgbClr val="0070C0"/>
              </a:solidFill>
            </a:endParaRPr>
          </a:p>
          <a:p>
            <a:r>
              <a:rPr lang="ru-RU" dirty="0">
                <a:solidFill>
                  <a:srgbClr val="0070C0"/>
                </a:solidFill>
              </a:rPr>
              <a:t>ставка </a:t>
            </a:r>
            <a:endParaRPr lang="cs-CZ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</a:rPr>
              <a:t>(</a:t>
            </a:r>
            <a:r>
              <a:rPr lang="ru-RU" dirty="0">
                <a:solidFill>
                  <a:srgbClr val="0070C0"/>
                </a:solidFill>
              </a:rPr>
              <a:t>повышать ставки)</a:t>
            </a:r>
          </a:p>
          <a:p>
            <a:r>
              <a:rPr lang="ru-RU" dirty="0">
                <a:solidFill>
                  <a:srgbClr val="0070C0"/>
                </a:solidFill>
              </a:rPr>
              <a:t>участь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(участь последних сезонов)</a:t>
            </a:r>
          </a:p>
          <a:p>
            <a:endParaRPr lang="ru-RU" dirty="0">
              <a:solidFill>
                <a:srgbClr val="0070C0"/>
              </a:solidFill>
            </a:endParaRPr>
          </a:p>
          <a:p>
            <a:endParaRPr lang="cs-CZ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554480"/>
            <a:ext cx="5181600" cy="4622483"/>
          </a:xfrm>
        </p:spPr>
        <p:txBody>
          <a:bodyPr>
            <a:normAutofit/>
          </a:bodyPr>
          <a:lstStyle/>
          <a:p>
            <a:r>
              <a:rPr lang="cs-CZ" sz="2300" dirty="0">
                <a:solidFill>
                  <a:srgbClr val="0070C0"/>
                </a:solidFill>
              </a:rPr>
              <a:t>V tomto kontextu neznamená odstranění, nýbrž </a:t>
            </a:r>
            <a:r>
              <a:rPr lang="cs-CZ" sz="2300" b="1" dirty="0">
                <a:solidFill>
                  <a:srgbClr val="0070C0"/>
                </a:solidFill>
              </a:rPr>
              <a:t>odcizení</a:t>
            </a:r>
            <a:endParaRPr lang="ru-RU" sz="2300" b="1" dirty="0">
              <a:solidFill>
                <a:srgbClr val="0070C0"/>
              </a:solidFill>
            </a:endParaRPr>
          </a:p>
          <a:p>
            <a:endParaRPr lang="ru-RU" sz="2300" b="1" dirty="0">
              <a:solidFill>
                <a:srgbClr val="0070C0"/>
              </a:solidFill>
            </a:endParaRPr>
          </a:p>
          <a:p>
            <a:r>
              <a:rPr lang="cs-CZ" sz="2300" dirty="0">
                <a:solidFill>
                  <a:srgbClr val="0070C0"/>
                </a:solidFill>
              </a:rPr>
              <a:t> v tomto kontextu zvyšovat </a:t>
            </a:r>
            <a:r>
              <a:rPr lang="cs-CZ" sz="2300" b="1" dirty="0">
                <a:solidFill>
                  <a:srgbClr val="0070C0"/>
                </a:solidFill>
              </a:rPr>
              <a:t>nároky</a:t>
            </a:r>
            <a:endParaRPr lang="ru-RU" sz="2300" b="1" dirty="0">
              <a:solidFill>
                <a:srgbClr val="0070C0"/>
              </a:solidFill>
            </a:endParaRPr>
          </a:p>
          <a:p>
            <a:endParaRPr lang="cs-CZ" sz="2300" b="1" dirty="0">
              <a:solidFill>
                <a:srgbClr val="0070C0"/>
              </a:solidFill>
            </a:endParaRPr>
          </a:p>
          <a:p>
            <a:endParaRPr lang="cs-CZ" sz="2300" b="1" dirty="0">
              <a:solidFill>
                <a:srgbClr val="0070C0"/>
              </a:solidFill>
            </a:endParaRPr>
          </a:p>
          <a:p>
            <a:r>
              <a:rPr lang="cs-CZ" sz="2300" b="1" dirty="0">
                <a:solidFill>
                  <a:srgbClr val="0070C0"/>
                </a:solidFill>
              </a:rPr>
              <a:t>osud, úděl</a:t>
            </a:r>
          </a:p>
          <a:p>
            <a:endParaRPr lang="cs-CZ" sz="2300" b="1" dirty="0">
              <a:solidFill>
                <a:srgbClr val="0070C0"/>
              </a:solidFill>
            </a:endParaRPr>
          </a:p>
          <a:p>
            <a:endParaRPr lang="cs-CZ" sz="23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9994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AB105F-9051-5615-2F87-81485306A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>
                <a:solidFill>
                  <a:srgbClr val="0070C0"/>
                </a:solidFill>
              </a:rPr>
              <a:t>Frazeologismy, ustálené výrazy, obrazná vyjádření</a:t>
            </a:r>
            <a:br>
              <a:rPr lang="ru-RU" sz="4000" dirty="0">
                <a:solidFill>
                  <a:srgbClr val="0070C0"/>
                </a:solidFill>
              </a:rPr>
            </a:br>
            <a:r>
              <a:rPr lang="ru-RU" sz="4000" dirty="0">
                <a:solidFill>
                  <a:srgbClr val="0070C0"/>
                </a:solidFill>
              </a:rPr>
              <a:t>			</a:t>
            </a:r>
            <a:r>
              <a:rPr lang="cs-CZ" sz="3200" dirty="0">
                <a:solidFill>
                  <a:srgbClr val="0070C0"/>
                </a:solidFill>
              </a:rPr>
              <a:t>publicistický text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77C0FAE-EDB5-8CF4-03E6-87241F03C8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>
                <a:solidFill>
                  <a:srgbClr val="0070C0"/>
                </a:solidFill>
              </a:rPr>
              <a:t>полный метр</a:t>
            </a:r>
            <a:endParaRPr lang="cs-CZ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cs-CZ" sz="18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(И </a:t>
            </a:r>
            <a:r>
              <a:rPr lang="cs-CZ" sz="18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последний</a:t>
            </a:r>
            <a:r>
              <a:rPr lang="cs-CZ" sz="18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сезон</a:t>
            </a:r>
            <a:r>
              <a:rPr lang="cs-CZ" sz="18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с </a:t>
            </a:r>
            <a:r>
              <a:rPr lang="cs-CZ" sz="18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эпичным</a:t>
            </a:r>
            <a:r>
              <a:rPr lang="cs-CZ" sz="18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двухчасовым</a:t>
            </a:r>
            <a:r>
              <a:rPr lang="cs-CZ" sz="18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финалом</a:t>
            </a:r>
            <a:r>
              <a:rPr lang="cs-CZ" sz="18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cs-CZ" sz="18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вполне</a:t>
            </a:r>
            <a:r>
              <a:rPr lang="cs-CZ" sz="18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тянущим</a:t>
            </a:r>
            <a:r>
              <a:rPr lang="cs-CZ" sz="18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cs-CZ" sz="18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достойный</a:t>
            </a:r>
            <a:r>
              <a:rPr lang="cs-CZ" sz="18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полный</a:t>
            </a:r>
            <a:r>
              <a:rPr lang="cs-CZ" sz="18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</a:t>
            </a:r>
            <a:r>
              <a:rPr lang="cs-CZ" sz="18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метр</a:t>
            </a:r>
            <a:r>
              <a:rPr lang="cs-CZ" sz="18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…)</a:t>
            </a:r>
            <a:endParaRPr lang="cs-CZ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cs-CZ" dirty="0">
                <a:solidFill>
                  <a:srgbClr val="0070C0"/>
                </a:solidFill>
              </a:rPr>
              <a:t>= </a:t>
            </a:r>
            <a:r>
              <a:rPr lang="ru-RU" dirty="0">
                <a:solidFill>
                  <a:srgbClr val="0070C0"/>
                </a:solidFill>
              </a:rPr>
              <a:t>полнометражный фильм</a:t>
            </a:r>
            <a:r>
              <a:rPr lang="cs-CZ" dirty="0">
                <a:solidFill>
                  <a:srgbClr val="0070C0"/>
                </a:solidFill>
              </a:rPr>
              <a:t> – dlouhometrážní/celovečerní film</a:t>
            </a:r>
          </a:p>
          <a:p>
            <a:pPr marL="0" indent="0">
              <a:buNone/>
            </a:pPr>
            <a:r>
              <a:rPr lang="cs-CZ" sz="2200" dirty="0">
                <a:solidFill>
                  <a:srgbClr val="0070C0"/>
                </a:solidFill>
              </a:rPr>
              <a:t> (může aspirovat na celovečerní film)</a:t>
            </a:r>
          </a:p>
          <a:p>
            <a:pPr marL="0" indent="0">
              <a:buNone/>
            </a:pPr>
            <a:endParaRPr lang="cs-CZ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кормить привычными блюдами</a:t>
            </a:r>
            <a:r>
              <a:rPr lang="cs-CZ" dirty="0">
                <a:solidFill>
                  <a:srgbClr val="0070C0"/>
                </a:solidFill>
              </a:rPr>
              <a:t> – </a:t>
            </a:r>
            <a:r>
              <a:rPr lang="cs-CZ" sz="2400" dirty="0">
                <a:solidFill>
                  <a:srgbClr val="0070C0"/>
                </a:solidFill>
              </a:rPr>
              <a:t>doslova „krmit známými jídly“, lépe předkládat, nabízet známé věci, to, na co byli zvyklí apod. </a:t>
            </a:r>
          </a:p>
          <a:p>
            <a:pPr marL="0" indent="0">
              <a:buNone/>
            </a:pPr>
            <a:r>
              <a:rPr lang="cs-CZ" sz="18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</a:t>
            </a:r>
            <a:r>
              <a:rPr lang="cs-CZ" sz="18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Необходимость</a:t>
            </a:r>
            <a:r>
              <a:rPr lang="cs-CZ" sz="18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представить</a:t>
            </a:r>
            <a:r>
              <a:rPr lang="cs-CZ" sz="18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публике</a:t>
            </a:r>
            <a:r>
              <a:rPr lang="cs-CZ" sz="18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что-то</a:t>
            </a:r>
            <a:r>
              <a:rPr lang="cs-CZ" sz="18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впечатляюще</a:t>
            </a:r>
            <a:r>
              <a:rPr lang="cs-CZ" sz="18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новое</a:t>
            </a:r>
            <a:r>
              <a:rPr lang="cs-CZ" sz="18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cs-CZ" sz="18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одновременно</a:t>
            </a:r>
            <a:r>
              <a:rPr lang="cs-CZ" sz="18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продолжать</a:t>
            </a:r>
            <a:r>
              <a:rPr lang="cs-CZ" sz="18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кормить</a:t>
            </a:r>
            <a:r>
              <a:rPr lang="cs-CZ" sz="18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ее</a:t>
            </a:r>
            <a:r>
              <a:rPr lang="cs-CZ" sz="18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привычными</a:t>
            </a:r>
            <a:r>
              <a:rPr lang="cs-CZ" sz="18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блюдами</a:t>
            </a:r>
            <a:r>
              <a:rPr lang="cs-CZ" sz="18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,…)</a:t>
            </a:r>
            <a:endParaRPr lang="ru-RU" sz="1800" dirty="0">
              <a:solidFill>
                <a:srgbClr val="0070C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solidFill>
                <a:srgbClr val="0070C0"/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справиться на крепкую четверку с плюсом –</a:t>
            </a:r>
            <a:r>
              <a:rPr lang="cs-CZ" dirty="0">
                <a:solidFill>
                  <a:srgbClr val="0070C0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200" dirty="0">
                <a:solidFill>
                  <a:srgbClr val="0070C0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zvládnout, vypořádat se, vyrovnat se se něčím </a:t>
            </a:r>
            <a:r>
              <a:rPr lang="ru-RU" dirty="0">
                <a:solidFill>
                  <a:srgbClr val="0070C0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dirty="0">
                <a:solidFill>
                  <a:srgbClr val="0070C0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na lepší dvojku</a:t>
            </a:r>
            <a:endParaRPr lang="ru-RU" dirty="0">
              <a:solidFill>
                <a:srgbClr val="0070C0"/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89149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B77FAC-5798-66BA-16A6-7E51DA01A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400" dirty="0">
                <a:solidFill>
                  <a:srgbClr val="0070C0"/>
                </a:solidFill>
              </a:rPr>
              <a:t>Frazeologismy, ustálené výrazy, obrazná vyjádření</a:t>
            </a:r>
            <a:br>
              <a:rPr lang="ru-RU" sz="4400" dirty="0">
                <a:solidFill>
                  <a:srgbClr val="0070C0"/>
                </a:solidFill>
              </a:rPr>
            </a:br>
            <a:r>
              <a:rPr lang="ru-RU" sz="4400" dirty="0">
                <a:solidFill>
                  <a:srgbClr val="0070C0"/>
                </a:solidFill>
              </a:rPr>
              <a:t>			</a:t>
            </a:r>
            <a:r>
              <a:rPr lang="cs-CZ" sz="3600" dirty="0">
                <a:solidFill>
                  <a:srgbClr val="0070C0"/>
                </a:solidFill>
              </a:rPr>
              <a:t>umělecký text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C8B5658-91DC-C433-D41A-738A3EAECE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rgbClr val="0070C0"/>
                </a:solidFill>
              </a:rPr>
              <a:t>прыгать дикими козлами</a:t>
            </a:r>
          </a:p>
          <a:p>
            <a:r>
              <a:rPr lang="ru-RU" sz="2000" dirty="0">
                <a:solidFill>
                  <a:srgbClr val="0070C0"/>
                </a:solidFill>
              </a:rPr>
              <a:t>(</a:t>
            </a:r>
            <a:r>
              <a:rPr lang="ru-RU" sz="18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Один раз мы, четверо ребят, распрыгались по коридору дикими козлами, ...)</a:t>
            </a:r>
          </a:p>
          <a:p>
            <a:pPr marL="0" indent="0">
              <a:buNone/>
            </a:pPr>
            <a:r>
              <a:rPr lang="cs-CZ" sz="1800" dirty="0">
                <a:solidFill>
                  <a:srgbClr val="0070C0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     viz níže</a:t>
            </a:r>
            <a:endParaRPr lang="ru-RU" sz="1800" dirty="0">
              <a:solidFill>
                <a:srgbClr val="0070C0"/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rgbClr val="0070C0"/>
                </a:solidFill>
              </a:rPr>
              <a:t>вытащить за шкирку</a:t>
            </a:r>
          </a:p>
          <a:p>
            <a:r>
              <a:rPr lang="ru-RU" sz="2400" dirty="0">
                <a:solidFill>
                  <a:srgbClr val="0070C0"/>
                </a:solidFill>
              </a:rPr>
              <a:t>(</a:t>
            </a:r>
            <a:r>
              <a:rPr lang="ru-RU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Она вытащила меня за шкирку и, мокрозадую, поволокла к учительнице на разборки.) </a:t>
            </a:r>
          </a:p>
          <a:p>
            <a:r>
              <a:rPr lang="cs-CZ" sz="1800" kern="100" dirty="0">
                <a:solidFill>
                  <a:srgbClr val="0070C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Vytáhla mě za límec, za …</a:t>
            </a:r>
            <a:endParaRPr lang="ru-RU" sz="1800" kern="100" dirty="0">
              <a:solidFill>
                <a:srgbClr val="0070C0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ru-RU" sz="24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«мокрая ж...»</a:t>
            </a:r>
          </a:p>
          <a:p>
            <a:r>
              <a:rPr lang="ru-RU" sz="18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(А меня еще долго обзывали «мокрая ж...»)</a:t>
            </a:r>
            <a:endParaRPr lang="cs-CZ" sz="1800" kern="100" dirty="0">
              <a:solidFill>
                <a:srgbClr val="0070C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</a:t>
            </a:r>
            <a:r>
              <a:rPr lang="cs-CZ" sz="24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= </a:t>
            </a:r>
            <a:r>
              <a:rPr lang="ru-RU" sz="2400" kern="1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жопа</a:t>
            </a:r>
            <a:endParaRPr lang="cs-CZ" sz="2400" kern="100" dirty="0">
              <a:solidFill>
                <a:srgbClr val="0070C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2000" dirty="0">
                <a:solidFill>
                  <a:srgbClr val="0070C0"/>
                </a:solidFill>
              </a:rPr>
              <a:t>     viz níže</a:t>
            </a:r>
          </a:p>
        </p:txBody>
      </p:sp>
    </p:spTree>
    <p:extLst>
      <p:ext uri="{BB962C8B-B14F-4D97-AF65-F5344CB8AC3E}">
        <p14:creationId xmlns:p14="http://schemas.microsoft.com/office/powerpoint/2010/main" val="376039903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2300</TotalTime>
  <Words>3166</Words>
  <Application>Microsoft Office PowerPoint</Application>
  <PresentationFormat>Širokoúhlá obrazovka</PresentationFormat>
  <Paragraphs>309</Paragraphs>
  <Slides>29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9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HeadingPairs>
  <TitlesOfParts>
    <vt:vector size="39" baseType="lpstr">
      <vt:lpstr>Aptos</vt:lpstr>
      <vt:lpstr>Arial</vt:lpstr>
      <vt:lpstr>Calibri</vt:lpstr>
      <vt:lpstr>Calibri Light</vt:lpstr>
      <vt:lpstr>CoFoSans</vt:lpstr>
      <vt:lpstr>PF Regal</vt:lpstr>
      <vt:lpstr>Proxima Nova</vt:lpstr>
      <vt:lpstr>SpectralGramota</vt:lpstr>
      <vt:lpstr>Ubuntu</vt:lpstr>
      <vt:lpstr>Motiv Office</vt:lpstr>
      <vt:lpstr>                                            Překladatelská soutěž pro střední školy  - ruský jazyk</vt:lpstr>
      <vt:lpstr>   Soutěžilo:   18 studentek a studentů   </vt:lpstr>
      <vt:lpstr>Kritéria hodnocení:</vt:lpstr>
      <vt:lpstr>Strategie převodu vlastních jmen</vt:lpstr>
      <vt:lpstr>Strategie převodu vlastních jmen</vt:lpstr>
      <vt:lpstr>    Strategie převodu vlastních jmen      </vt:lpstr>
      <vt:lpstr>„zrádní přátelé“</vt:lpstr>
      <vt:lpstr>Frazeologismy, ustálené výrazy, obrazná vyjádření    publicistický text</vt:lpstr>
      <vt:lpstr>Frazeologismy, ustálené výrazy, obrazná vyjádření    umělecký text</vt:lpstr>
      <vt:lpstr>Gramatické a pravopisné chyby</vt:lpstr>
      <vt:lpstr>Nejproblematičtější pasáže uměleckého textu </vt:lpstr>
      <vt:lpstr>Один раз мы, четверо ребят, распрыгались по коридору дикими козлами... (7. pád = jako...)  - NESPRÁVNÁ ŘEŠENÍ</vt:lpstr>
      <vt:lpstr>Один раз мы, четверо ребят, распрыгались по коридору дикими козлами... (7. pád = jako...)     PŘIJATELNÁ A PĚKNÁ ŘEŠENÍ</vt:lpstr>
      <vt:lpstr> и уборщица, здоровенная тетя Настя, зашипев матом, поперла на нас огромной глыбой, норовя ухватить всех четвертых разом.   </vt:lpstr>
      <vt:lpstr>     Глыба Большой бесформенный обломок твёрдого вещества или плотной массы чего-либо. Глыба льда. Гранитная, каменная глыба. Разг. О чём-л. больших размеров, тяжёлом (обычно неопределённой формы, неясных очертаний).  </vt:lpstr>
      <vt:lpstr>А меня еще долго обзывали «мокрая ж...» </vt:lpstr>
      <vt:lpstr>Ad slova písně: (Встаньте все люди! Встаньте, чилийцы!) </vt:lpstr>
      <vt:lpstr>Variabilní řešení při vyjadřování expresivity, využití výrazového bohatství jazyka</vt:lpstr>
      <vt:lpstr>Publicistický text Nápaditá řešení úvodní věty:</vt:lpstr>
      <vt:lpstr>Nejproblematičtější pasáže publicistického textu</vt:lpstr>
      <vt:lpstr>— постмодернистское отстранение братья использовали как целительный эликсир,</vt:lpstr>
      <vt:lpstr>Не каждый раз удается успешно повышать ставки и соответствовать ожиданиям,…</vt:lpstr>
      <vt:lpstr>  …,однако Дафферы с их постоянным сорежиссером Шоном Леви и своевременно примкнувшим Фрэнком Дарабонтом (кого удивит приглашение лучшего экранизатора Стивена Кинга?) справились на крепкую четверку с плюсом.   </vt:lpstr>
      <vt:lpstr>Originál publicistického textu</vt:lpstr>
      <vt:lpstr>Jedna z možných verzí překladu publicistického textu</vt:lpstr>
      <vt:lpstr>Originál uměleckého textu</vt:lpstr>
      <vt:lpstr>Jedna z možných verzí překladu uměleckého textu</vt:lpstr>
      <vt:lpstr>Obecná doporučení</vt:lpstr>
      <vt:lpstr>Závěrečné hodnocení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Překladatelská soutěž pro střední školy  - ruský jazyk</dc:title>
  <dc:creator>KSL</dc:creator>
  <cp:lastModifiedBy>Vychodilova Zdenka</cp:lastModifiedBy>
  <cp:revision>73</cp:revision>
  <dcterms:created xsi:type="dcterms:W3CDTF">2022-01-23T20:29:57Z</dcterms:created>
  <dcterms:modified xsi:type="dcterms:W3CDTF">2026-01-22T18:54:13Z</dcterms:modified>
</cp:coreProperties>
</file>